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58" r:id="rId5"/>
    <p:sldId id="259" r:id="rId6"/>
    <p:sldId id="265" r:id="rId7"/>
    <p:sldId id="262" r:id="rId8"/>
    <p:sldId id="266" r:id="rId9"/>
    <p:sldId id="269" r:id="rId10"/>
    <p:sldId id="261" r:id="rId11"/>
    <p:sldId id="272" r:id="rId12"/>
    <p:sldId id="271" r:id="rId13"/>
    <p:sldId id="270" r:id="rId14"/>
    <p:sldId id="267" r:id="rId15"/>
    <p:sldId id="268" r:id="rId16"/>
    <p:sldId id="260" r:id="rId17"/>
    <p:sldId id="26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06" autoAdjust="0"/>
    <p:restoredTop sz="94660"/>
  </p:normalViewPr>
  <p:slideViewPr>
    <p:cSldViewPr>
      <p:cViewPr varScale="1">
        <p:scale>
          <a:sx n="78" d="100"/>
          <a:sy n="78" d="100"/>
        </p:scale>
        <p:origin x="-283"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34AE773-462F-4BC2-BE1A-3BF7017F7AFD}"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A44B1263-455F-4BD5-A818-FD90342CB129}">
      <dgm:prSet phldrT="[Text]" custT="1"/>
      <dgm:spPr/>
      <dgm:t>
        <a:bodyPr/>
        <a:lstStyle/>
        <a:p>
          <a:r>
            <a:rPr lang="en-GB" sz="2000" dirty="0" smtClean="0"/>
            <a:t>INFORMATION OPERATIONS</a:t>
          </a:r>
          <a:endParaRPr lang="en-US" sz="2000" dirty="0"/>
        </a:p>
      </dgm:t>
    </dgm:pt>
    <dgm:pt modelId="{BB292D98-5E81-4CE8-BFA7-179761A90B09}" type="parTrans" cxnId="{CF0D66B0-3E84-4ECD-9E0B-C41E667C0815}">
      <dgm:prSet/>
      <dgm:spPr/>
      <dgm:t>
        <a:bodyPr/>
        <a:lstStyle/>
        <a:p>
          <a:endParaRPr lang="en-US"/>
        </a:p>
      </dgm:t>
    </dgm:pt>
    <dgm:pt modelId="{0D5CF41C-0EF6-490D-B977-FD0A6CDBD2AD}" type="sibTrans" cxnId="{CF0D66B0-3E84-4ECD-9E0B-C41E667C0815}">
      <dgm:prSet/>
      <dgm:spPr/>
      <dgm:t>
        <a:bodyPr/>
        <a:lstStyle/>
        <a:p>
          <a:endParaRPr lang="en-US"/>
        </a:p>
      </dgm:t>
    </dgm:pt>
    <dgm:pt modelId="{39D9A138-1E4E-4823-A89F-A7C9EDD9FDE6}">
      <dgm:prSet phldrT="[Text]" custT="1"/>
      <dgm:spPr/>
      <dgm:t>
        <a:bodyPr/>
        <a:lstStyle/>
        <a:p>
          <a:r>
            <a:rPr lang="en-GB" sz="1800" dirty="0" smtClean="0"/>
            <a:t>Information in War, Peace &amp; Business</a:t>
          </a:r>
          <a:endParaRPr lang="en-US" sz="1800" dirty="0"/>
        </a:p>
      </dgm:t>
    </dgm:pt>
    <dgm:pt modelId="{3D1A55F8-17BC-4BD7-8CEF-1FC2185BDDD7}" type="parTrans" cxnId="{71AFD5FC-05ED-4A39-8C57-498B0E9B1013}">
      <dgm:prSet/>
      <dgm:spPr/>
      <dgm:t>
        <a:bodyPr/>
        <a:lstStyle/>
        <a:p>
          <a:endParaRPr lang="en-US"/>
        </a:p>
      </dgm:t>
    </dgm:pt>
    <dgm:pt modelId="{255231EE-F1C3-4F28-9B57-23C73C2292EA}" type="sibTrans" cxnId="{71AFD5FC-05ED-4A39-8C57-498B0E9B1013}">
      <dgm:prSet/>
      <dgm:spPr/>
      <dgm:t>
        <a:bodyPr/>
        <a:lstStyle/>
        <a:p>
          <a:endParaRPr lang="en-US"/>
        </a:p>
      </dgm:t>
    </dgm:pt>
    <dgm:pt modelId="{C583F721-2DB2-4DBD-889B-267B9D982DB4}">
      <dgm:prSet phldrT="[Text]" custT="1"/>
      <dgm:spPr/>
      <dgm:t>
        <a:bodyPr/>
        <a:lstStyle/>
        <a:p>
          <a:r>
            <a:rPr lang="en-GB" sz="1800" dirty="0" smtClean="0"/>
            <a:t>Information Warfare</a:t>
          </a:r>
          <a:endParaRPr lang="en-US" sz="1800" dirty="0"/>
        </a:p>
      </dgm:t>
    </dgm:pt>
    <dgm:pt modelId="{C6C6A5DD-46E0-4DA7-B92F-18B7D13C2582}" type="parTrans" cxnId="{E4A91208-91CA-4E18-BD23-C427B368B22E}">
      <dgm:prSet/>
      <dgm:spPr/>
      <dgm:t>
        <a:bodyPr/>
        <a:lstStyle/>
        <a:p>
          <a:endParaRPr lang="en-US"/>
        </a:p>
      </dgm:t>
    </dgm:pt>
    <dgm:pt modelId="{4754FC16-0E0A-4EC7-B8EB-4BC719E58692}" type="sibTrans" cxnId="{E4A91208-91CA-4E18-BD23-C427B368B22E}">
      <dgm:prSet/>
      <dgm:spPr/>
      <dgm:t>
        <a:bodyPr/>
        <a:lstStyle/>
        <a:p>
          <a:endParaRPr lang="en-US"/>
        </a:p>
      </dgm:t>
    </dgm:pt>
    <dgm:pt modelId="{C7ACE83F-A69F-43C8-9136-DC5605C760C0}" type="pres">
      <dgm:prSet presAssocID="{834AE773-462F-4BC2-BE1A-3BF7017F7AFD}" presName="hierChild1" presStyleCnt="0">
        <dgm:presLayoutVars>
          <dgm:orgChart val="1"/>
          <dgm:chPref val="1"/>
          <dgm:dir/>
          <dgm:animOne val="branch"/>
          <dgm:animLvl val="lvl"/>
          <dgm:resizeHandles/>
        </dgm:presLayoutVars>
      </dgm:prSet>
      <dgm:spPr/>
      <dgm:t>
        <a:bodyPr/>
        <a:lstStyle/>
        <a:p>
          <a:endParaRPr lang="en-US"/>
        </a:p>
      </dgm:t>
    </dgm:pt>
    <dgm:pt modelId="{00B6BAD0-3A3D-45AD-B055-76D83C619A3E}" type="pres">
      <dgm:prSet presAssocID="{A44B1263-455F-4BD5-A818-FD90342CB129}" presName="hierRoot1" presStyleCnt="0">
        <dgm:presLayoutVars>
          <dgm:hierBranch val="init"/>
        </dgm:presLayoutVars>
      </dgm:prSet>
      <dgm:spPr/>
    </dgm:pt>
    <dgm:pt modelId="{8A5E7D1E-1D80-4E6C-AE86-EDE5E1E7517C}" type="pres">
      <dgm:prSet presAssocID="{A44B1263-455F-4BD5-A818-FD90342CB129}" presName="rootComposite1" presStyleCnt="0"/>
      <dgm:spPr/>
    </dgm:pt>
    <dgm:pt modelId="{E0346BAB-F4AB-4B9A-B21D-6D29E75CE95C}" type="pres">
      <dgm:prSet presAssocID="{A44B1263-455F-4BD5-A818-FD90342CB129}" presName="rootText1" presStyleLbl="node0" presStyleIdx="0" presStyleCnt="1" custScaleX="205864" custScaleY="29910" custLinFactNeighborX="112" custLinFactNeighborY="-13583">
        <dgm:presLayoutVars>
          <dgm:chPref val="3"/>
        </dgm:presLayoutVars>
      </dgm:prSet>
      <dgm:spPr/>
      <dgm:t>
        <a:bodyPr/>
        <a:lstStyle/>
        <a:p>
          <a:endParaRPr lang="en-US"/>
        </a:p>
      </dgm:t>
    </dgm:pt>
    <dgm:pt modelId="{76E2D28B-B56E-472A-BE6E-4C0E79BB0AC8}" type="pres">
      <dgm:prSet presAssocID="{A44B1263-455F-4BD5-A818-FD90342CB129}" presName="rootConnector1" presStyleLbl="node1" presStyleIdx="0" presStyleCnt="0"/>
      <dgm:spPr/>
      <dgm:t>
        <a:bodyPr/>
        <a:lstStyle/>
        <a:p>
          <a:endParaRPr lang="en-US"/>
        </a:p>
      </dgm:t>
    </dgm:pt>
    <dgm:pt modelId="{46C471F4-860E-48E8-84CD-1271D0D5606D}" type="pres">
      <dgm:prSet presAssocID="{A44B1263-455F-4BD5-A818-FD90342CB129}" presName="hierChild2" presStyleCnt="0"/>
      <dgm:spPr/>
    </dgm:pt>
    <dgm:pt modelId="{2CCE6AC8-42D5-4DB6-B509-30FB9ABA49A6}" type="pres">
      <dgm:prSet presAssocID="{3D1A55F8-17BC-4BD7-8CEF-1FC2185BDDD7}" presName="Name37" presStyleLbl="parChTrans1D2" presStyleIdx="0" presStyleCnt="2"/>
      <dgm:spPr/>
      <dgm:t>
        <a:bodyPr/>
        <a:lstStyle/>
        <a:p>
          <a:endParaRPr lang="en-US"/>
        </a:p>
      </dgm:t>
    </dgm:pt>
    <dgm:pt modelId="{E5707449-1A49-47BB-9863-6CA8F8E42CA4}" type="pres">
      <dgm:prSet presAssocID="{39D9A138-1E4E-4823-A89F-A7C9EDD9FDE6}" presName="hierRoot2" presStyleCnt="0">
        <dgm:presLayoutVars>
          <dgm:hierBranch val="init"/>
        </dgm:presLayoutVars>
      </dgm:prSet>
      <dgm:spPr/>
    </dgm:pt>
    <dgm:pt modelId="{4EC253E1-BEDE-46C1-8DFB-C1082C4F786C}" type="pres">
      <dgm:prSet presAssocID="{39D9A138-1E4E-4823-A89F-A7C9EDD9FDE6}" presName="rootComposite" presStyleCnt="0"/>
      <dgm:spPr/>
    </dgm:pt>
    <dgm:pt modelId="{D2D7FB3B-C1B0-486B-9786-048347EEC305}" type="pres">
      <dgm:prSet presAssocID="{39D9A138-1E4E-4823-A89F-A7C9EDD9FDE6}" presName="rootText" presStyleLbl="node2" presStyleIdx="0" presStyleCnt="2" custScaleX="93198" custScaleY="23289" custLinFactNeighborY="-17871">
        <dgm:presLayoutVars>
          <dgm:chPref val="3"/>
        </dgm:presLayoutVars>
      </dgm:prSet>
      <dgm:spPr/>
      <dgm:t>
        <a:bodyPr/>
        <a:lstStyle/>
        <a:p>
          <a:endParaRPr lang="en-US"/>
        </a:p>
      </dgm:t>
    </dgm:pt>
    <dgm:pt modelId="{FC35C141-BD71-497F-939C-412757F8012A}" type="pres">
      <dgm:prSet presAssocID="{39D9A138-1E4E-4823-A89F-A7C9EDD9FDE6}" presName="rootConnector" presStyleLbl="node2" presStyleIdx="0" presStyleCnt="2"/>
      <dgm:spPr/>
      <dgm:t>
        <a:bodyPr/>
        <a:lstStyle/>
        <a:p>
          <a:endParaRPr lang="en-US"/>
        </a:p>
      </dgm:t>
    </dgm:pt>
    <dgm:pt modelId="{F0E4F949-990C-4998-AE7C-AC6BB3903754}" type="pres">
      <dgm:prSet presAssocID="{39D9A138-1E4E-4823-A89F-A7C9EDD9FDE6}" presName="hierChild4" presStyleCnt="0"/>
      <dgm:spPr/>
    </dgm:pt>
    <dgm:pt modelId="{0701B59E-0FFB-42EB-88F1-B4C27CE61961}" type="pres">
      <dgm:prSet presAssocID="{39D9A138-1E4E-4823-A89F-A7C9EDD9FDE6}" presName="hierChild5" presStyleCnt="0"/>
      <dgm:spPr/>
    </dgm:pt>
    <dgm:pt modelId="{625404A9-3932-49FD-B4BF-498BC736C09A}" type="pres">
      <dgm:prSet presAssocID="{C6C6A5DD-46E0-4DA7-B92F-18B7D13C2582}" presName="Name37" presStyleLbl="parChTrans1D2" presStyleIdx="1" presStyleCnt="2"/>
      <dgm:spPr/>
      <dgm:t>
        <a:bodyPr/>
        <a:lstStyle/>
        <a:p>
          <a:endParaRPr lang="en-US"/>
        </a:p>
      </dgm:t>
    </dgm:pt>
    <dgm:pt modelId="{1B07FAC1-5889-473B-B032-65F218A7C4C8}" type="pres">
      <dgm:prSet presAssocID="{C583F721-2DB2-4DBD-889B-267B9D982DB4}" presName="hierRoot2" presStyleCnt="0">
        <dgm:presLayoutVars>
          <dgm:hierBranch val="init"/>
        </dgm:presLayoutVars>
      </dgm:prSet>
      <dgm:spPr/>
    </dgm:pt>
    <dgm:pt modelId="{6E0AFD3A-8FD0-41E8-8902-B8B7A178D317}" type="pres">
      <dgm:prSet presAssocID="{C583F721-2DB2-4DBD-889B-267B9D982DB4}" presName="rootComposite" presStyleCnt="0"/>
      <dgm:spPr/>
    </dgm:pt>
    <dgm:pt modelId="{A8431EDA-8F2D-4940-B6F4-2915C1E2AEEF}" type="pres">
      <dgm:prSet presAssocID="{C583F721-2DB2-4DBD-889B-267B9D982DB4}" presName="rootText" presStyleLbl="node2" presStyleIdx="1" presStyleCnt="2" custScaleX="87737" custScaleY="23289" custLinFactNeighborY="-17871">
        <dgm:presLayoutVars>
          <dgm:chPref val="3"/>
        </dgm:presLayoutVars>
      </dgm:prSet>
      <dgm:spPr/>
      <dgm:t>
        <a:bodyPr/>
        <a:lstStyle/>
        <a:p>
          <a:endParaRPr lang="en-US"/>
        </a:p>
      </dgm:t>
    </dgm:pt>
    <dgm:pt modelId="{EA3B82C1-CCA8-45A3-866A-C5D7074B34BC}" type="pres">
      <dgm:prSet presAssocID="{C583F721-2DB2-4DBD-889B-267B9D982DB4}" presName="rootConnector" presStyleLbl="node2" presStyleIdx="1" presStyleCnt="2"/>
      <dgm:spPr/>
      <dgm:t>
        <a:bodyPr/>
        <a:lstStyle/>
        <a:p>
          <a:endParaRPr lang="en-US"/>
        </a:p>
      </dgm:t>
    </dgm:pt>
    <dgm:pt modelId="{E813A168-C6C3-466B-9010-195A04E84572}" type="pres">
      <dgm:prSet presAssocID="{C583F721-2DB2-4DBD-889B-267B9D982DB4}" presName="hierChild4" presStyleCnt="0"/>
      <dgm:spPr/>
    </dgm:pt>
    <dgm:pt modelId="{49CDE1E7-5354-474F-9B54-90F2AA3D9899}" type="pres">
      <dgm:prSet presAssocID="{C583F721-2DB2-4DBD-889B-267B9D982DB4}" presName="hierChild5" presStyleCnt="0"/>
      <dgm:spPr/>
    </dgm:pt>
    <dgm:pt modelId="{6BE6E7EB-E286-413A-9CB2-3EEE1C7EDC15}" type="pres">
      <dgm:prSet presAssocID="{A44B1263-455F-4BD5-A818-FD90342CB129}" presName="hierChild3" presStyleCnt="0"/>
      <dgm:spPr/>
    </dgm:pt>
  </dgm:ptLst>
  <dgm:cxnLst>
    <dgm:cxn modelId="{71AFD5FC-05ED-4A39-8C57-498B0E9B1013}" srcId="{A44B1263-455F-4BD5-A818-FD90342CB129}" destId="{39D9A138-1E4E-4823-A89F-A7C9EDD9FDE6}" srcOrd="0" destOrd="0" parTransId="{3D1A55F8-17BC-4BD7-8CEF-1FC2185BDDD7}" sibTransId="{255231EE-F1C3-4F28-9B57-23C73C2292EA}"/>
    <dgm:cxn modelId="{BB57C578-F856-4F12-956B-ABA9AE681E6F}" type="presOf" srcId="{C6C6A5DD-46E0-4DA7-B92F-18B7D13C2582}" destId="{625404A9-3932-49FD-B4BF-498BC736C09A}" srcOrd="0" destOrd="0" presId="urn:microsoft.com/office/officeart/2005/8/layout/orgChart1"/>
    <dgm:cxn modelId="{8688B97E-E9EC-408F-963E-77DD7B53446E}" type="presOf" srcId="{3D1A55F8-17BC-4BD7-8CEF-1FC2185BDDD7}" destId="{2CCE6AC8-42D5-4DB6-B509-30FB9ABA49A6}" srcOrd="0" destOrd="0" presId="urn:microsoft.com/office/officeart/2005/8/layout/orgChart1"/>
    <dgm:cxn modelId="{448F0E8F-58EB-4B49-96FB-D6FB5C824ECE}" type="presOf" srcId="{A44B1263-455F-4BD5-A818-FD90342CB129}" destId="{E0346BAB-F4AB-4B9A-B21D-6D29E75CE95C}" srcOrd="0" destOrd="0" presId="urn:microsoft.com/office/officeart/2005/8/layout/orgChart1"/>
    <dgm:cxn modelId="{A4BAC704-22D2-4926-9337-579D47FE797F}" type="presOf" srcId="{39D9A138-1E4E-4823-A89F-A7C9EDD9FDE6}" destId="{D2D7FB3B-C1B0-486B-9786-048347EEC305}" srcOrd="0" destOrd="0" presId="urn:microsoft.com/office/officeart/2005/8/layout/orgChart1"/>
    <dgm:cxn modelId="{9C6DEAB9-4537-4532-BC4D-00F9E65952D4}" type="presOf" srcId="{39D9A138-1E4E-4823-A89F-A7C9EDD9FDE6}" destId="{FC35C141-BD71-497F-939C-412757F8012A}" srcOrd="1" destOrd="0" presId="urn:microsoft.com/office/officeart/2005/8/layout/orgChart1"/>
    <dgm:cxn modelId="{DA077784-1BBB-413B-A8CF-0FFB31FCA470}" type="presOf" srcId="{834AE773-462F-4BC2-BE1A-3BF7017F7AFD}" destId="{C7ACE83F-A69F-43C8-9136-DC5605C760C0}" srcOrd="0" destOrd="0" presId="urn:microsoft.com/office/officeart/2005/8/layout/orgChart1"/>
    <dgm:cxn modelId="{4972F4B9-9E35-406F-9ED2-97F0C649FE1D}" type="presOf" srcId="{A44B1263-455F-4BD5-A818-FD90342CB129}" destId="{76E2D28B-B56E-472A-BE6E-4C0E79BB0AC8}" srcOrd="1" destOrd="0" presId="urn:microsoft.com/office/officeart/2005/8/layout/orgChart1"/>
    <dgm:cxn modelId="{CF0D66B0-3E84-4ECD-9E0B-C41E667C0815}" srcId="{834AE773-462F-4BC2-BE1A-3BF7017F7AFD}" destId="{A44B1263-455F-4BD5-A818-FD90342CB129}" srcOrd="0" destOrd="0" parTransId="{BB292D98-5E81-4CE8-BFA7-179761A90B09}" sibTransId="{0D5CF41C-0EF6-490D-B977-FD0A6CDBD2AD}"/>
    <dgm:cxn modelId="{E4A91208-91CA-4E18-BD23-C427B368B22E}" srcId="{A44B1263-455F-4BD5-A818-FD90342CB129}" destId="{C583F721-2DB2-4DBD-889B-267B9D982DB4}" srcOrd="1" destOrd="0" parTransId="{C6C6A5DD-46E0-4DA7-B92F-18B7D13C2582}" sibTransId="{4754FC16-0E0A-4EC7-B8EB-4BC719E58692}"/>
    <dgm:cxn modelId="{C95FB300-D5C7-4C68-B33F-17BBC57132B3}" type="presOf" srcId="{C583F721-2DB2-4DBD-889B-267B9D982DB4}" destId="{A8431EDA-8F2D-4940-B6F4-2915C1E2AEEF}" srcOrd="0" destOrd="0" presId="urn:microsoft.com/office/officeart/2005/8/layout/orgChart1"/>
    <dgm:cxn modelId="{255657DE-7FE8-4A5C-942E-1C9D72CF0252}" type="presOf" srcId="{C583F721-2DB2-4DBD-889B-267B9D982DB4}" destId="{EA3B82C1-CCA8-45A3-866A-C5D7074B34BC}" srcOrd="1" destOrd="0" presId="urn:microsoft.com/office/officeart/2005/8/layout/orgChart1"/>
    <dgm:cxn modelId="{FADBCC15-49AA-4D52-8554-24740A5C5502}" type="presParOf" srcId="{C7ACE83F-A69F-43C8-9136-DC5605C760C0}" destId="{00B6BAD0-3A3D-45AD-B055-76D83C619A3E}" srcOrd="0" destOrd="0" presId="urn:microsoft.com/office/officeart/2005/8/layout/orgChart1"/>
    <dgm:cxn modelId="{35F5A18A-1F17-4905-BAB9-FFE08FF80044}" type="presParOf" srcId="{00B6BAD0-3A3D-45AD-B055-76D83C619A3E}" destId="{8A5E7D1E-1D80-4E6C-AE86-EDE5E1E7517C}" srcOrd="0" destOrd="0" presId="urn:microsoft.com/office/officeart/2005/8/layout/orgChart1"/>
    <dgm:cxn modelId="{BDEF53B6-66D8-4848-909D-CED2FC1440AF}" type="presParOf" srcId="{8A5E7D1E-1D80-4E6C-AE86-EDE5E1E7517C}" destId="{E0346BAB-F4AB-4B9A-B21D-6D29E75CE95C}" srcOrd="0" destOrd="0" presId="urn:microsoft.com/office/officeart/2005/8/layout/orgChart1"/>
    <dgm:cxn modelId="{06F5DDD9-5CA9-4CA1-802C-7C1927613A59}" type="presParOf" srcId="{8A5E7D1E-1D80-4E6C-AE86-EDE5E1E7517C}" destId="{76E2D28B-B56E-472A-BE6E-4C0E79BB0AC8}" srcOrd="1" destOrd="0" presId="urn:microsoft.com/office/officeart/2005/8/layout/orgChart1"/>
    <dgm:cxn modelId="{6B10C2C2-DE97-471E-82BD-6E0197A3579D}" type="presParOf" srcId="{00B6BAD0-3A3D-45AD-B055-76D83C619A3E}" destId="{46C471F4-860E-48E8-84CD-1271D0D5606D}" srcOrd="1" destOrd="0" presId="urn:microsoft.com/office/officeart/2005/8/layout/orgChart1"/>
    <dgm:cxn modelId="{783C7BC3-C6C2-4D61-A953-A431BBB9B83B}" type="presParOf" srcId="{46C471F4-860E-48E8-84CD-1271D0D5606D}" destId="{2CCE6AC8-42D5-4DB6-B509-30FB9ABA49A6}" srcOrd="0" destOrd="0" presId="urn:microsoft.com/office/officeart/2005/8/layout/orgChart1"/>
    <dgm:cxn modelId="{86564217-919A-447E-A053-5BFA4BD20A5F}" type="presParOf" srcId="{46C471F4-860E-48E8-84CD-1271D0D5606D}" destId="{E5707449-1A49-47BB-9863-6CA8F8E42CA4}" srcOrd="1" destOrd="0" presId="urn:microsoft.com/office/officeart/2005/8/layout/orgChart1"/>
    <dgm:cxn modelId="{7C54E7E6-2815-4D55-AAF2-693F2AE70472}" type="presParOf" srcId="{E5707449-1A49-47BB-9863-6CA8F8E42CA4}" destId="{4EC253E1-BEDE-46C1-8DFB-C1082C4F786C}" srcOrd="0" destOrd="0" presId="urn:microsoft.com/office/officeart/2005/8/layout/orgChart1"/>
    <dgm:cxn modelId="{82A0D694-1C94-412A-BE4F-FC736C64CBCE}" type="presParOf" srcId="{4EC253E1-BEDE-46C1-8DFB-C1082C4F786C}" destId="{D2D7FB3B-C1B0-486B-9786-048347EEC305}" srcOrd="0" destOrd="0" presId="urn:microsoft.com/office/officeart/2005/8/layout/orgChart1"/>
    <dgm:cxn modelId="{BC6E2BEE-3992-4B07-B6F5-582FC5B4BED1}" type="presParOf" srcId="{4EC253E1-BEDE-46C1-8DFB-C1082C4F786C}" destId="{FC35C141-BD71-497F-939C-412757F8012A}" srcOrd="1" destOrd="0" presId="urn:microsoft.com/office/officeart/2005/8/layout/orgChart1"/>
    <dgm:cxn modelId="{7F4E82A8-C04A-48CC-8772-D54005C915F8}" type="presParOf" srcId="{E5707449-1A49-47BB-9863-6CA8F8E42CA4}" destId="{F0E4F949-990C-4998-AE7C-AC6BB3903754}" srcOrd="1" destOrd="0" presId="urn:microsoft.com/office/officeart/2005/8/layout/orgChart1"/>
    <dgm:cxn modelId="{778E53D2-DE1A-497F-A6DC-652119174C15}" type="presParOf" srcId="{E5707449-1A49-47BB-9863-6CA8F8E42CA4}" destId="{0701B59E-0FFB-42EB-88F1-B4C27CE61961}" srcOrd="2" destOrd="0" presId="urn:microsoft.com/office/officeart/2005/8/layout/orgChart1"/>
    <dgm:cxn modelId="{DABCA583-AD35-4F4A-A033-C438D36CA124}" type="presParOf" srcId="{46C471F4-860E-48E8-84CD-1271D0D5606D}" destId="{625404A9-3932-49FD-B4BF-498BC736C09A}" srcOrd="2" destOrd="0" presId="urn:microsoft.com/office/officeart/2005/8/layout/orgChart1"/>
    <dgm:cxn modelId="{FF0CF1A5-BFCE-4827-897A-6622911B497B}" type="presParOf" srcId="{46C471F4-860E-48E8-84CD-1271D0D5606D}" destId="{1B07FAC1-5889-473B-B032-65F218A7C4C8}" srcOrd="3" destOrd="0" presId="urn:microsoft.com/office/officeart/2005/8/layout/orgChart1"/>
    <dgm:cxn modelId="{FDB6ACD9-68A1-4529-BEC3-288FF18680D3}" type="presParOf" srcId="{1B07FAC1-5889-473B-B032-65F218A7C4C8}" destId="{6E0AFD3A-8FD0-41E8-8902-B8B7A178D317}" srcOrd="0" destOrd="0" presId="urn:microsoft.com/office/officeart/2005/8/layout/orgChart1"/>
    <dgm:cxn modelId="{59A1B03C-5710-4DE0-8933-231516AE832D}" type="presParOf" srcId="{6E0AFD3A-8FD0-41E8-8902-B8B7A178D317}" destId="{A8431EDA-8F2D-4940-B6F4-2915C1E2AEEF}" srcOrd="0" destOrd="0" presId="urn:microsoft.com/office/officeart/2005/8/layout/orgChart1"/>
    <dgm:cxn modelId="{E1DBF5EB-A37D-465D-8430-5AF3F37A44F1}" type="presParOf" srcId="{6E0AFD3A-8FD0-41E8-8902-B8B7A178D317}" destId="{EA3B82C1-CCA8-45A3-866A-C5D7074B34BC}" srcOrd="1" destOrd="0" presId="urn:microsoft.com/office/officeart/2005/8/layout/orgChart1"/>
    <dgm:cxn modelId="{8475FBA2-00B0-4765-BDE7-2CB917309A39}" type="presParOf" srcId="{1B07FAC1-5889-473B-B032-65F218A7C4C8}" destId="{E813A168-C6C3-466B-9010-195A04E84572}" srcOrd="1" destOrd="0" presId="urn:microsoft.com/office/officeart/2005/8/layout/orgChart1"/>
    <dgm:cxn modelId="{E1C624C0-F2D4-42C8-9F3D-D670180ED8A4}" type="presParOf" srcId="{1B07FAC1-5889-473B-B032-65F218A7C4C8}" destId="{49CDE1E7-5354-474F-9B54-90F2AA3D9899}" srcOrd="2" destOrd="0" presId="urn:microsoft.com/office/officeart/2005/8/layout/orgChart1"/>
    <dgm:cxn modelId="{5DE7155C-B7D6-4A4C-B77B-FB775ABB479D}" type="presParOf" srcId="{00B6BAD0-3A3D-45AD-B055-76D83C619A3E}" destId="{6BE6E7EB-E286-413A-9CB2-3EEE1C7EDC15}"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8883DA9-4C93-46E5-BFAD-1AA3852ED90F}"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95DA7F0B-B922-40BC-967C-A90AB153F800}">
      <dgm:prSet phldrT="[Text]"/>
      <dgm:spPr/>
      <dgm:t>
        <a:bodyPr/>
        <a:lstStyle/>
        <a:p>
          <a:r>
            <a:rPr lang="en-GB" dirty="0" smtClean="0"/>
            <a:t> 1. Identify Target</a:t>
          </a:r>
          <a:endParaRPr lang="en-US" dirty="0"/>
        </a:p>
      </dgm:t>
    </dgm:pt>
    <dgm:pt modelId="{96152B23-45C2-4F5F-B022-9BC36DED1227}" type="parTrans" cxnId="{8503C52F-44DC-4062-8714-CA5D18BB6CF4}">
      <dgm:prSet/>
      <dgm:spPr/>
      <dgm:t>
        <a:bodyPr/>
        <a:lstStyle/>
        <a:p>
          <a:endParaRPr lang="en-US"/>
        </a:p>
      </dgm:t>
    </dgm:pt>
    <dgm:pt modelId="{4C0C5870-6CA8-4BED-8659-3E4DDDA17965}" type="sibTrans" cxnId="{8503C52F-44DC-4062-8714-CA5D18BB6CF4}">
      <dgm:prSet/>
      <dgm:spPr/>
      <dgm:t>
        <a:bodyPr/>
        <a:lstStyle/>
        <a:p>
          <a:endParaRPr lang="en-US"/>
        </a:p>
      </dgm:t>
    </dgm:pt>
    <dgm:pt modelId="{62A3ED23-5602-4FC9-9973-7DC2FC3BC7DC}">
      <dgm:prSet phldrT="[Text]"/>
      <dgm:spPr/>
      <dgm:t>
        <a:bodyPr/>
        <a:lstStyle/>
        <a:p>
          <a:r>
            <a:rPr lang="en-GB" dirty="0" smtClean="0"/>
            <a:t>2. Identify GII &amp; NII Interfaces</a:t>
          </a:r>
          <a:endParaRPr lang="en-US" dirty="0"/>
        </a:p>
      </dgm:t>
    </dgm:pt>
    <dgm:pt modelId="{B7A7BFCF-F15B-4DE2-A2B1-8FEAD8BEE30E}" type="parTrans" cxnId="{4BCB1596-D92B-43E6-92B5-D0052AA6B291}">
      <dgm:prSet/>
      <dgm:spPr/>
      <dgm:t>
        <a:bodyPr/>
        <a:lstStyle/>
        <a:p>
          <a:endParaRPr lang="en-US"/>
        </a:p>
      </dgm:t>
    </dgm:pt>
    <dgm:pt modelId="{C853E003-DEC1-4153-A6D0-C1A9D13C0C57}" type="sibTrans" cxnId="{4BCB1596-D92B-43E6-92B5-D0052AA6B291}">
      <dgm:prSet/>
      <dgm:spPr/>
      <dgm:t>
        <a:bodyPr/>
        <a:lstStyle/>
        <a:p>
          <a:endParaRPr lang="en-US"/>
        </a:p>
      </dgm:t>
    </dgm:pt>
    <dgm:pt modelId="{16C44070-16FC-48C7-8188-F57BFB1DE97D}">
      <dgm:prSet phldrT="[Text]"/>
      <dgm:spPr/>
      <dgm:t>
        <a:bodyPr/>
        <a:lstStyle/>
        <a:p>
          <a:r>
            <a:rPr lang="en-GB" dirty="0" smtClean="0"/>
            <a:t>3. Research Nation’s Systems &amp; Networks</a:t>
          </a:r>
          <a:endParaRPr lang="en-US" dirty="0"/>
        </a:p>
      </dgm:t>
    </dgm:pt>
    <dgm:pt modelId="{17FEDB95-1716-49F1-AF81-BC6969DEEA83}" type="parTrans" cxnId="{DA7F0DBE-2202-4D12-B542-083A219A255E}">
      <dgm:prSet/>
      <dgm:spPr/>
      <dgm:t>
        <a:bodyPr/>
        <a:lstStyle/>
        <a:p>
          <a:endParaRPr lang="en-US"/>
        </a:p>
      </dgm:t>
    </dgm:pt>
    <dgm:pt modelId="{1ABC55D3-73E2-4AE3-B180-0955690C3EBA}" type="sibTrans" cxnId="{DA7F0DBE-2202-4D12-B542-083A219A255E}">
      <dgm:prSet/>
      <dgm:spPr/>
      <dgm:t>
        <a:bodyPr/>
        <a:lstStyle/>
        <a:p>
          <a:endParaRPr lang="en-US"/>
        </a:p>
      </dgm:t>
    </dgm:pt>
    <dgm:pt modelId="{A90D562C-20DB-4F4C-9CC8-B081C7B6F414}">
      <dgm:prSet phldrT="[Text]"/>
      <dgm:spPr/>
      <dgm:t>
        <a:bodyPr/>
        <a:lstStyle/>
        <a:p>
          <a:r>
            <a:rPr lang="en-GB" dirty="0" smtClean="0"/>
            <a:t>4. Gather Intelligence Information</a:t>
          </a:r>
          <a:endParaRPr lang="en-US" dirty="0"/>
        </a:p>
      </dgm:t>
    </dgm:pt>
    <dgm:pt modelId="{B40F8533-D068-4F2F-BF0B-3B8F48A72B76}" type="parTrans" cxnId="{7C8D398C-F348-4C55-85BC-D2BD1F680F2D}">
      <dgm:prSet/>
      <dgm:spPr/>
      <dgm:t>
        <a:bodyPr/>
        <a:lstStyle/>
        <a:p>
          <a:endParaRPr lang="en-US"/>
        </a:p>
      </dgm:t>
    </dgm:pt>
    <dgm:pt modelId="{CD1F47FE-B2D2-4F39-8403-08F2865A3A15}" type="sibTrans" cxnId="{7C8D398C-F348-4C55-85BC-D2BD1F680F2D}">
      <dgm:prSet/>
      <dgm:spPr/>
      <dgm:t>
        <a:bodyPr/>
        <a:lstStyle/>
        <a:p>
          <a:endParaRPr lang="en-US"/>
        </a:p>
      </dgm:t>
    </dgm:pt>
    <dgm:pt modelId="{BE2D7F9E-8A51-4538-BD7F-A8FD5D48F286}">
      <dgm:prSet phldrT="[Text]"/>
      <dgm:spPr/>
      <dgm:t>
        <a:bodyPr/>
        <a:lstStyle/>
        <a:p>
          <a:r>
            <a:rPr lang="en-GB" dirty="0" smtClean="0"/>
            <a:t>5. Identify Vulnerabilities</a:t>
          </a:r>
          <a:endParaRPr lang="en-US" dirty="0"/>
        </a:p>
      </dgm:t>
    </dgm:pt>
    <dgm:pt modelId="{59901E41-D5FC-484E-BAB8-789F5A0D9511}" type="parTrans" cxnId="{C7DFD520-0F0D-4C47-B8F8-A8280E6F9CBF}">
      <dgm:prSet/>
      <dgm:spPr/>
      <dgm:t>
        <a:bodyPr/>
        <a:lstStyle/>
        <a:p>
          <a:endParaRPr lang="en-US"/>
        </a:p>
      </dgm:t>
    </dgm:pt>
    <dgm:pt modelId="{4A7AE856-B1C8-42FB-BDD1-3EF58D6D1CBE}" type="sibTrans" cxnId="{C7DFD520-0F0D-4C47-B8F8-A8280E6F9CBF}">
      <dgm:prSet/>
      <dgm:spPr/>
      <dgm:t>
        <a:bodyPr/>
        <a:lstStyle/>
        <a:p>
          <a:endParaRPr lang="en-US"/>
        </a:p>
      </dgm:t>
    </dgm:pt>
    <dgm:pt modelId="{93C3C6ED-C1E8-4E79-91ED-6A4951C9A04E}">
      <dgm:prSet phldrT="[Text]"/>
      <dgm:spPr/>
      <dgm:t>
        <a:bodyPr/>
        <a:lstStyle/>
        <a:p>
          <a:r>
            <a:rPr lang="en-GB" dirty="0" smtClean="0"/>
            <a:t>6. Covertly Probe &amp; Test for Traps &amp; Responses</a:t>
          </a:r>
          <a:endParaRPr lang="en-US" dirty="0"/>
        </a:p>
      </dgm:t>
    </dgm:pt>
    <dgm:pt modelId="{55145B00-3BDF-4337-A258-4E24362131E8}" type="parTrans" cxnId="{0FCDBBCA-6F71-4A33-8529-6869EDB72B1F}">
      <dgm:prSet/>
      <dgm:spPr/>
      <dgm:t>
        <a:bodyPr/>
        <a:lstStyle/>
        <a:p>
          <a:endParaRPr lang="en-US"/>
        </a:p>
      </dgm:t>
    </dgm:pt>
    <dgm:pt modelId="{06DAD58C-ACF1-4A3B-B34F-5E4D57A44A3F}" type="sibTrans" cxnId="{0FCDBBCA-6F71-4A33-8529-6869EDB72B1F}">
      <dgm:prSet/>
      <dgm:spPr/>
      <dgm:t>
        <a:bodyPr/>
        <a:lstStyle/>
        <a:p>
          <a:endParaRPr lang="en-US"/>
        </a:p>
      </dgm:t>
    </dgm:pt>
    <dgm:pt modelId="{BD937950-4978-4FFB-BEE8-EBC4D1F2EDC9}">
      <dgm:prSet phldrT="[Text]"/>
      <dgm:spPr/>
      <dgm:t>
        <a:bodyPr/>
        <a:lstStyle/>
        <a:p>
          <a:r>
            <a:rPr lang="en-GB" dirty="0" smtClean="0"/>
            <a:t>7. Enter System, Locate &amp; Transmit Sensitive Information to Safe Location</a:t>
          </a:r>
          <a:endParaRPr lang="en-US" dirty="0"/>
        </a:p>
      </dgm:t>
    </dgm:pt>
    <dgm:pt modelId="{69626B93-D297-4734-B604-6316BDB933B8}" type="parTrans" cxnId="{E16F535B-F959-4A70-B68F-4974BDF171EE}">
      <dgm:prSet/>
      <dgm:spPr/>
      <dgm:t>
        <a:bodyPr/>
        <a:lstStyle/>
        <a:p>
          <a:endParaRPr lang="en-US"/>
        </a:p>
      </dgm:t>
    </dgm:pt>
    <dgm:pt modelId="{2B7C2A58-E26E-48CB-ABD9-BA13FC4C934E}" type="sibTrans" cxnId="{E16F535B-F959-4A70-B68F-4974BDF171EE}">
      <dgm:prSet/>
      <dgm:spPr/>
      <dgm:t>
        <a:bodyPr/>
        <a:lstStyle/>
        <a:p>
          <a:endParaRPr lang="en-US"/>
        </a:p>
      </dgm:t>
    </dgm:pt>
    <dgm:pt modelId="{DDC63070-81C4-4BBA-A1A5-E16E88439DEA}">
      <dgm:prSet phldrT="[Text]"/>
      <dgm:spPr/>
      <dgm:t>
        <a:bodyPr/>
        <a:lstStyle/>
        <a:p>
          <a:r>
            <a:rPr lang="en-GB" dirty="0" smtClean="0"/>
            <a:t>8. Probe for Other Systems and Networks</a:t>
          </a:r>
          <a:endParaRPr lang="en-US" dirty="0"/>
        </a:p>
      </dgm:t>
    </dgm:pt>
    <dgm:pt modelId="{C528D89B-AF91-4B04-A5A6-1F4A3AB96DE2}" type="parTrans" cxnId="{DBB35346-06AD-4F04-8697-C1B8E836007A}">
      <dgm:prSet/>
      <dgm:spPr/>
      <dgm:t>
        <a:bodyPr/>
        <a:lstStyle/>
        <a:p>
          <a:endParaRPr lang="en-US"/>
        </a:p>
      </dgm:t>
    </dgm:pt>
    <dgm:pt modelId="{773ACC2A-DBFC-4B11-9B26-0F78A8E05F4F}" type="sibTrans" cxnId="{DBB35346-06AD-4F04-8697-C1B8E836007A}">
      <dgm:prSet/>
      <dgm:spPr/>
      <dgm:t>
        <a:bodyPr/>
        <a:lstStyle/>
        <a:p>
          <a:endParaRPr lang="en-US"/>
        </a:p>
      </dgm:t>
    </dgm:pt>
    <dgm:pt modelId="{8E08D5DE-7CBB-48E9-95BB-7E48FEC959D7}">
      <dgm:prSet phldrT="[Text]"/>
      <dgm:spPr/>
      <dgm:t>
        <a:bodyPr/>
        <a:lstStyle/>
        <a:p>
          <a:r>
            <a:rPr lang="en-GB" dirty="0" smtClean="0"/>
            <a:t>10. Set Logic Bombs, Trap Doors,  Delete Intrusion Evidence; Leave System</a:t>
          </a:r>
          <a:endParaRPr lang="en-US" dirty="0"/>
        </a:p>
      </dgm:t>
    </dgm:pt>
    <dgm:pt modelId="{4D73677E-3D04-4DDC-BAAA-292705930964}" type="parTrans" cxnId="{77FFDAA5-C013-4844-8561-CCA32FEABB40}">
      <dgm:prSet/>
      <dgm:spPr/>
      <dgm:t>
        <a:bodyPr/>
        <a:lstStyle/>
        <a:p>
          <a:endParaRPr lang="en-US"/>
        </a:p>
      </dgm:t>
    </dgm:pt>
    <dgm:pt modelId="{CE1221FC-E550-4E64-BA67-5352AD1C45AF}" type="sibTrans" cxnId="{77FFDAA5-C013-4844-8561-CCA32FEABB40}">
      <dgm:prSet/>
      <dgm:spPr/>
      <dgm:t>
        <a:bodyPr/>
        <a:lstStyle/>
        <a:p>
          <a:endParaRPr lang="en-US"/>
        </a:p>
      </dgm:t>
    </dgm:pt>
    <dgm:pt modelId="{EF7B8D2C-8C3D-41BE-B2CA-F8070CF7BA8C}">
      <dgm:prSet phldrT="[Text]"/>
      <dgm:spPr/>
      <dgm:t>
        <a:bodyPr/>
        <a:lstStyle/>
        <a:p>
          <a:r>
            <a:rPr lang="en-GB" dirty="0" smtClean="0"/>
            <a:t>11. Search for Additional Target Systems and Networks; Repeat Steps 1-10</a:t>
          </a:r>
          <a:endParaRPr lang="en-US" dirty="0"/>
        </a:p>
      </dgm:t>
    </dgm:pt>
    <dgm:pt modelId="{5110F06E-28FE-43FF-8819-7DA26F446B62}" type="parTrans" cxnId="{2C11D92F-F9FB-4F35-B349-64F608F671E9}">
      <dgm:prSet/>
      <dgm:spPr/>
      <dgm:t>
        <a:bodyPr/>
        <a:lstStyle/>
        <a:p>
          <a:endParaRPr lang="en-US"/>
        </a:p>
      </dgm:t>
    </dgm:pt>
    <dgm:pt modelId="{D2BD5A83-329B-46B2-B8AA-16EB3EE60AAD}" type="sibTrans" cxnId="{2C11D92F-F9FB-4F35-B349-64F608F671E9}">
      <dgm:prSet/>
      <dgm:spPr/>
      <dgm:t>
        <a:bodyPr/>
        <a:lstStyle/>
        <a:p>
          <a:endParaRPr lang="en-US"/>
        </a:p>
      </dgm:t>
    </dgm:pt>
    <dgm:pt modelId="{E92769F9-C4AB-4E58-A441-5B228BE2B6EA}">
      <dgm:prSet phldrT="[Text]" custT="1"/>
      <dgm:spPr/>
      <dgm:t>
        <a:bodyPr/>
        <a:lstStyle/>
        <a:p>
          <a:r>
            <a:rPr lang="en-GB" sz="900" dirty="0" smtClean="0"/>
            <a:t>12. Attack Systems and Networks During Conflict</a:t>
          </a:r>
          <a:endParaRPr lang="en-US" sz="900" dirty="0"/>
        </a:p>
      </dgm:t>
    </dgm:pt>
    <dgm:pt modelId="{2AD4DCEE-D012-46DC-AF3A-F85D01D038AD}" type="parTrans" cxnId="{9A517A3F-2002-4525-B0D7-2589910A4453}">
      <dgm:prSet/>
      <dgm:spPr/>
      <dgm:t>
        <a:bodyPr/>
        <a:lstStyle/>
        <a:p>
          <a:endParaRPr lang="en-US"/>
        </a:p>
      </dgm:t>
    </dgm:pt>
    <dgm:pt modelId="{282D19AD-2AD9-4828-B198-6916DB097869}" type="sibTrans" cxnId="{9A517A3F-2002-4525-B0D7-2589910A4453}">
      <dgm:prSet/>
      <dgm:spPr/>
      <dgm:t>
        <a:bodyPr/>
        <a:lstStyle/>
        <a:p>
          <a:endParaRPr lang="en-US"/>
        </a:p>
      </dgm:t>
    </dgm:pt>
    <dgm:pt modelId="{4597F319-5534-4B9C-8452-D399E0E78A31}">
      <dgm:prSet phldrT="[Text]"/>
      <dgm:spPr/>
      <dgm:t>
        <a:bodyPr/>
        <a:lstStyle/>
        <a:p>
          <a:r>
            <a:rPr lang="en-GB" dirty="0" smtClean="0"/>
            <a:t>9. Probe Systems and Networks for Additional Information</a:t>
          </a:r>
          <a:endParaRPr lang="en-US" dirty="0"/>
        </a:p>
      </dgm:t>
    </dgm:pt>
    <dgm:pt modelId="{9F523823-343C-48C7-AE91-548FB7A5A67B}" type="parTrans" cxnId="{E487A2D0-D9A5-47ED-A31B-3384DB0D000B}">
      <dgm:prSet/>
      <dgm:spPr/>
      <dgm:t>
        <a:bodyPr/>
        <a:lstStyle/>
        <a:p>
          <a:endParaRPr lang="en-US"/>
        </a:p>
      </dgm:t>
    </dgm:pt>
    <dgm:pt modelId="{259464BF-9D5A-4042-907C-7B7B44F9633D}" type="sibTrans" cxnId="{E487A2D0-D9A5-47ED-A31B-3384DB0D000B}">
      <dgm:prSet/>
      <dgm:spPr/>
      <dgm:t>
        <a:bodyPr/>
        <a:lstStyle/>
        <a:p>
          <a:endParaRPr lang="en-US"/>
        </a:p>
      </dgm:t>
    </dgm:pt>
    <dgm:pt modelId="{B41E2D0A-A8E0-4119-A543-886AA214C1EE}" type="pres">
      <dgm:prSet presAssocID="{C8883DA9-4C93-46E5-BFAD-1AA3852ED90F}" presName="Name0" presStyleCnt="0">
        <dgm:presLayoutVars>
          <dgm:dir/>
          <dgm:resizeHandles val="exact"/>
        </dgm:presLayoutVars>
      </dgm:prSet>
      <dgm:spPr/>
      <dgm:t>
        <a:bodyPr/>
        <a:lstStyle/>
        <a:p>
          <a:endParaRPr lang="en-US"/>
        </a:p>
      </dgm:t>
    </dgm:pt>
    <dgm:pt modelId="{6D90EC43-35DF-4A7B-948E-EC8CFE4EA73A}" type="pres">
      <dgm:prSet presAssocID="{C8883DA9-4C93-46E5-BFAD-1AA3852ED90F}" presName="cycle" presStyleCnt="0"/>
      <dgm:spPr/>
    </dgm:pt>
    <dgm:pt modelId="{866501C1-0ECE-462B-A71A-E7D9A4DA7F02}" type="pres">
      <dgm:prSet presAssocID="{95DA7F0B-B922-40BC-967C-A90AB153F800}" presName="nodeFirstNode" presStyleLbl="node1" presStyleIdx="0" presStyleCnt="12">
        <dgm:presLayoutVars>
          <dgm:bulletEnabled val="1"/>
        </dgm:presLayoutVars>
      </dgm:prSet>
      <dgm:spPr/>
      <dgm:t>
        <a:bodyPr/>
        <a:lstStyle/>
        <a:p>
          <a:endParaRPr lang="en-US"/>
        </a:p>
      </dgm:t>
    </dgm:pt>
    <dgm:pt modelId="{12430653-0FEF-414A-BAD4-B0BFA92167BF}" type="pres">
      <dgm:prSet presAssocID="{4C0C5870-6CA8-4BED-8659-3E4DDDA17965}" presName="sibTransFirstNode" presStyleLbl="bgShp" presStyleIdx="0" presStyleCnt="1"/>
      <dgm:spPr/>
      <dgm:t>
        <a:bodyPr/>
        <a:lstStyle/>
        <a:p>
          <a:endParaRPr lang="en-US"/>
        </a:p>
      </dgm:t>
    </dgm:pt>
    <dgm:pt modelId="{136F508C-CF5F-4DEC-9EFD-9A9C173FFEC1}" type="pres">
      <dgm:prSet presAssocID="{62A3ED23-5602-4FC9-9973-7DC2FC3BC7DC}" presName="nodeFollowingNodes" presStyleLbl="node1" presStyleIdx="1" presStyleCnt="12">
        <dgm:presLayoutVars>
          <dgm:bulletEnabled val="1"/>
        </dgm:presLayoutVars>
      </dgm:prSet>
      <dgm:spPr/>
      <dgm:t>
        <a:bodyPr/>
        <a:lstStyle/>
        <a:p>
          <a:endParaRPr lang="en-US"/>
        </a:p>
      </dgm:t>
    </dgm:pt>
    <dgm:pt modelId="{1DF0F603-80A6-41A7-8256-3AF815ADC09A}" type="pres">
      <dgm:prSet presAssocID="{16C44070-16FC-48C7-8188-F57BFB1DE97D}" presName="nodeFollowingNodes" presStyleLbl="node1" presStyleIdx="2" presStyleCnt="12">
        <dgm:presLayoutVars>
          <dgm:bulletEnabled val="1"/>
        </dgm:presLayoutVars>
      </dgm:prSet>
      <dgm:spPr/>
      <dgm:t>
        <a:bodyPr/>
        <a:lstStyle/>
        <a:p>
          <a:endParaRPr lang="en-US"/>
        </a:p>
      </dgm:t>
    </dgm:pt>
    <dgm:pt modelId="{739CDA54-5B96-4AA9-AC98-7A37A8D26966}" type="pres">
      <dgm:prSet presAssocID="{A90D562C-20DB-4F4C-9CC8-B081C7B6F414}" presName="nodeFollowingNodes" presStyleLbl="node1" presStyleIdx="3" presStyleCnt="12">
        <dgm:presLayoutVars>
          <dgm:bulletEnabled val="1"/>
        </dgm:presLayoutVars>
      </dgm:prSet>
      <dgm:spPr/>
      <dgm:t>
        <a:bodyPr/>
        <a:lstStyle/>
        <a:p>
          <a:endParaRPr lang="en-US"/>
        </a:p>
      </dgm:t>
    </dgm:pt>
    <dgm:pt modelId="{5359FA26-BDB4-4498-8057-1D8B950621D0}" type="pres">
      <dgm:prSet presAssocID="{BE2D7F9E-8A51-4538-BD7F-A8FD5D48F286}" presName="nodeFollowingNodes" presStyleLbl="node1" presStyleIdx="4" presStyleCnt="12">
        <dgm:presLayoutVars>
          <dgm:bulletEnabled val="1"/>
        </dgm:presLayoutVars>
      </dgm:prSet>
      <dgm:spPr/>
      <dgm:t>
        <a:bodyPr/>
        <a:lstStyle/>
        <a:p>
          <a:endParaRPr lang="en-US"/>
        </a:p>
      </dgm:t>
    </dgm:pt>
    <dgm:pt modelId="{13187D4A-89A7-4BAB-A8CB-28AC045F9745}" type="pres">
      <dgm:prSet presAssocID="{93C3C6ED-C1E8-4E79-91ED-6A4951C9A04E}" presName="nodeFollowingNodes" presStyleLbl="node1" presStyleIdx="5" presStyleCnt="12">
        <dgm:presLayoutVars>
          <dgm:bulletEnabled val="1"/>
        </dgm:presLayoutVars>
      </dgm:prSet>
      <dgm:spPr/>
      <dgm:t>
        <a:bodyPr/>
        <a:lstStyle/>
        <a:p>
          <a:endParaRPr lang="en-US"/>
        </a:p>
      </dgm:t>
    </dgm:pt>
    <dgm:pt modelId="{5B5C60FF-F3C4-4CF9-A972-077F78DA6D31}" type="pres">
      <dgm:prSet presAssocID="{BD937950-4978-4FFB-BEE8-EBC4D1F2EDC9}" presName="nodeFollowingNodes" presStyleLbl="node1" presStyleIdx="6" presStyleCnt="12">
        <dgm:presLayoutVars>
          <dgm:bulletEnabled val="1"/>
        </dgm:presLayoutVars>
      </dgm:prSet>
      <dgm:spPr/>
      <dgm:t>
        <a:bodyPr/>
        <a:lstStyle/>
        <a:p>
          <a:endParaRPr lang="en-US"/>
        </a:p>
      </dgm:t>
    </dgm:pt>
    <dgm:pt modelId="{A5C013B7-4C56-48FC-8144-084215EE2C7C}" type="pres">
      <dgm:prSet presAssocID="{DDC63070-81C4-4BBA-A1A5-E16E88439DEA}" presName="nodeFollowingNodes" presStyleLbl="node1" presStyleIdx="7" presStyleCnt="12">
        <dgm:presLayoutVars>
          <dgm:bulletEnabled val="1"/>
        </dgm:presLayoutVars>
      </dgm:prSet>
      <dgm:spPr/>
      <dgm:t>
        <a:bodyPr/>
        <a:lstStyle/>
        <a:p>
          <a:endParaRPr lang="en-US"/>
        </a:p>
      </dgm:t>
    </dgm:pt>
    <dgm:pt modelId="{3AB94F35-5D5A-4465-B60A-6699C876924B}" type="pres">
      <dgm:prSet presAssocID="{4597F319-5534-4B9C-8452-D399E0E78A31}" presName="nodeFollowingNodes" presStyleLbl="node1" presStyleIdx="8" presStyleCnt="12">
        <dgm:presLayoutVars>
          <dgm:bulletEnabled val="1"/>
        </dgm:presLayoutVars>
      </dgm:prSet>
      <dgm:spPr/>
      <dgm:t>
        <a:bodyPr/>
        <a:lstStyle/>
        <a:p>
          <a:endParaRPr lang="en-US"/>
        </a:p>
      </dgm:t>
    </dgm:pt>
    <dgm:pt modelId="{FD6A68C6-0E36-482B-B45C-92B10BCB95C6}" type="pres">
      <dgm:prSet presAssocID="{8E08D5DE-7CBB-48E9-95BB-7E48FEC959D7}" presName="nodeFollowingNodes" presStyleLbl="node1" presStyleIdx="9" presStyleCnt="12">
        <dgm:presLayoutVars>
          <dgm:bulletEnabled val="1"/>
        </dgm:presLayoutVars>
      </dgm:prSet>
      <dgm:spPr/>
      <dgm:t>
        <a:bodyPr/>
        <a:lstStyle/>
        <a:p>
          <a:endParaRPr lang="en-US"/>
        </a:p>
      </dgm:t>
    </dgm:pt>
    <dgm:pt modelId="{1BD2B3F0-DBDD-41BC-83D3-0AF6D003DA70}" type="pres">
      <dgm:prSet presAssocID="{EF7B8D2C-8C3D-41BE-B2CA-F8070CF7BA8C}" presName="nodeFollowingNodes" presStyleLbl="node1" presStyleIdx="10" presStyleCnt="12" custRadScaleRad="103387" custRadScaleInc="-11519">
        <dgm:presLayoutVars>
          <dgm:bulletEnabled val="1"/>
        </dgm:presLayoutVars>
      </dgm:prSet>
      <dgm:spPr/>
      <dgm:t>
        <a:bodyPr/>
        <a:lstStyle/>
        <a:p>
          <a:endParaRPr lang="en-US"/>
        </a:p>
      </dgm:t>
    </dgm:pt>
    <dgm:pt modelId="{F15F3CAE-5D56-42E3-ADA8-7A37EF1A28E6}" type="pres">
      <dgm:prSet presAssocID="{E92769F9-C4AB-4E58-A441-5B228BE2B6EA}" presName="nodeFollowingNodes" presStyleLbl="node1" presStyleIdx="11" presStyleCnt="12" custRadScaleRad="101016" custRadScaleInc="-29878">
        <dgm:presLayoutVars>
          <dgm:bulletEnabled val="1"/>
        </dgm:presLayoutVars>
      </dgm:prSet>
      <dgm:spPr/>
      <dgm:t>
        <a:bodyPr/>
        <a:lstStyle/>
        <a:p>
          <a:endParaRPr lang="en-US"/>
        </a:p>
      </dgm:t>
    </dgm:pt>
  </dgm:ptLst>
  <dgm:cxnLst>
    <dgm:cxn modelId="{DBB35346-06AD-4F04-8697-C1B8E836007A}" srcId="{C8883DA9-4C93-46E5-BFAD-1AA3852ED90F}" destId="{DDC63070-81C4-4BBA-A1A5-E16E88439DEA}" srcOrd="7" destOrd="0" parTransId="{C528D89B-AF91-4B04-A5A6-1F4A3AB96DE2}" sibTransId="{773ACC2A-DBFC-4B11-9B26-0F78A8E05F4F}"/>
    <dgm:cxn modelId="{E16F535B-F959-4A70-B68F-4974BDF171EE}" srcId="{C8883DA9-4C93-46E5-BFAD-1AA3852ED90F}" destId="{BD937950-4978-4FFB-BEE8-EBC4D1F2EDC9}" srcOrd="6" destOrd="0" parTransId="{69626B93-D297-4734-B604-6316BDB933B8}" sibTransId="{2B7C2A58-E26E-48CB-ABD9-BA13FC4C934E}"/>
    <dgm:cxn modelId="{65E3D271-E998-4070-B0ED-4B8D0C8B12DE}" type="presOf" srcId="{E92769F9-C4AB-4E58-A441-5B228BE2B6EA}" destId="{F15F3CAE-5D56-42E3-ADA8-7A37EF1A28E6}" srcOrd="0" destOrd="0" presId="urn:microsoft.com/office/officeart/2005/8/layout/cycle3"/>
    <dgm:cxn modelId="{F8555749-1BE8-40E1-9C56-67CBD3360ADE}" type="presOf" srcId="{C8883DA9-4C93-46E5-BFAD-1AA3852ED90F}" destId="{B41E2D0A-A8E0-4119-A543-886AA214C1EE}" srcOrd="0" destOrd="0" presId="urn:microsoft.com/office/officeart/2005/8/layout/cycle3"/>
    <dgm:cxn modelId="{126A0E06-3036-4316-ACB1-1F2FF2517167}" type="presOf" srcId="{62A3ED23-5602-4FC9-9973-7DC2FC3BC7DC}" destId="{136F508C-CF5F-4DEC-9EFD-9A9C173FFEC1}" srcOrd="0" destOrd="0" presId="urn:microsoft.com/office/officeart/2005/8/layout/cycle3"/>
    <dgm:cxn modelId="{83CDF491-E5B8-4F54-A652-EDE9CDDE2AA0}" type="presOf" srcId="{EF7B8D2C-8C3D-41BE-B2CA-F8070CF7BA8C}" destId="{1BD2B3F0-DBDD-41BC-83D3-0AF6D003DA70}" srcOrd="0" destOrd="0" presId="urn:microsoft.com/office/officeart/2005/8/layout/cycle3"/>
    <dgm:cxn modelId="{4BCB1596-D92B-43E6-92B5-D0052AA6B291}" srcId="{C8883DA9-4C93-46E5-BFAD-1AA3852ED90F}" destId="{62A3ED23-5602-4FC9-9973-7DC2FC3BC7DC}" srcOrd="1" destOrd="0" parTransId="{B7A7BFCF-F15B-4DE2-A2B1-8FEAD8BEE30E}" sibTransId="{C853E003-DEC1-4153-A6D0-C1A9D13C0C57}"/>
    <dgm:cxn modelId="{414251F9-8551-4373-B504-D66CAA5CB0D2}" type="presOf" srcId="{A90D562C-20DB-4F4C-9CC8-B081C7B6F414}" destId="{739CDA54-5B96-4AA9-AC98-7A37A8D26966}" srcOrd="0" destOrd="0" presId="urn:microsoft.com/office/officeart/2005/8/layout/cycle3"/>
    <dgm:cxn modelId="{AE5CFAA1-87C5-4976-B529-A0C67241D986}" type="presOf" srcId="{8E08D5DE-7CBB-48E9-95BB-7E48FEC959D7}" destId="{FD6A68C6-0E36-482B-B45C-92B10BCB95C6}" srcOrd="0" destOrd="0" presId="urn:microsoft.com/office/officeart/2005/8/layout/cycle3"/>
    <dgm:cxn modelId="{E6CEEFEC-2958-4BD5-AC72-3994FFB09020}" type="presOf" srcId="{95DA7F0B-B922-40BC-967C-A90AB153F800}" destId="{866501C1-0ECE-462B-A71A-E7D9A4DA7F02}" srcOrd="0" destOrd="0" presId="urn:microsoft.com/office/officeart/2005/8/layout/cycle3"/>
    <dgm:cxn modelId="{C7DFD520-0F0D-4C47-B8F8-A8280E6F9CBF}" srcId="{C8883DA9-4C93-46E5-BFAD-1AA3852ED90F}" destId="{BE2D7F9E-8A51-4538-BD7F-A8FD5D48F286}" srcOrd="4" destOrd="0" parTransId="{59901E41-D5FC-484E-BAB8-789F5A0D9511}" sibTransId="{4A7AE856-B1C8-42FB-BDD1-3EF58D6D1CBE}"/>
    <dgm:cxn modelId="{0FCDBBCA-6F71-4A33-8529-6869EDB72B1F}" srcId="{C8883DA9-4C93-46E5-BFAD-1AA3852ED90F}" destId="{93C3C6ED-C1E8-4E79-91ED-6A4951C9A04E}" srcOrd="5" destOrd="0" parTransId="{55145B00-3BDF-4337-A258-4E24362131E8}" sibTransId="{06DAD58C-ACF1-4A3B-B34F-5E4D57A44A3F}"/>
    <dgm:cxn modelId="{8503C52F-44DC-4062-8714-CA5D18BB6CF4}" srcId="{C8883DA9-4C93-46E5-BFAD-1AA3852ED90F}" destId="{95DA7F0B-B922-40BC-967C-A90AB153F800}" srcOrd="0" destOrd="0" parTransId="{96152B23-45C2-4F5F-B022-9BC36DED1227}" sibTransId="{4C0C5870-6CA8-4BED-8659-3E4DDDA17965}"/>
    <dgm:cxn modelId="{A2735BB9-836A-44D7-8294-AD2E7461CF14}" type="presOf" srcId="{16C44070-16FC-48C7-8188-F57BFB1DE97D}" destId="{1DF0F603-80A6-41A7-8256-3AF815ADC09A}" srcOrd="0" destOrd="0" presId="urn:microsoft.com/office/officeart/2005/8/layout/cycle3"/>
    <dgm:cxn modelId="{77FFDAA5-C013-4844-8561-CCA32FEABB40}" srcId="{C8883DA9-4C93-46E5-BFAD-1AA3852ED90F}" destId="{8E08D5DE-7CBB-48E9-95BB-7E48FEC959D7}" srcOrd="9" destOrd="0" parTransId="{4D73677E-3D04-4DDC-BAAA-292705930964}" sibTransId="{CE1221FC-E550-4E64-BA67-5352AD1C45AF}"/>
    <dgm:cxn modelId="{7C8D398C-F348-4C55-85BC-D2BD1F680F2D}" srcId="{C8883DA9-4C93-46E5-BFAD-1AA3852ED90F}" destId="{A90D562C-20DB-4F4C-9CC8-B081C7B6F414}" srcOrd="3" destOrd="0" parTransId="{B40F8533-D068-4F2F-BF0B-3B8F48A72B76}" sibTransId="{CD1F47FE-B2D2-4F39-8403-08F2865A3A15}"/>
    <dgm:cxn modelId="{DA7F0DBE-2202-4D12-B542-083A219A255E}" srcId="{C8883DA9-4C93-46E5-BFAD-1AA3852ED90F}" destId="{16C44070-16FC-48C7-8188-F57BFB1DE97D}" srcOrd="2" destOrd="0" parTransId="{17FEDB95-1716-49F1-AF81-BC6969DEEA83}" sibTransId="{1ABC55D3-73E2-4AE3-B180-0955690C3EBA}"/>
    <dgm:cxn modelId="{A12D0859-4289-4B0B-A8C5-4666B33E6F5F}" type="presOf" srcId="{BD937950-4978-4FFB-BEE8-EBC4D1F2EDC9}" destId="{5B5C60FF-F3C4-4CF9-A972-077F78DA6D31}" srcOrd="0" destOrd="0" presId="urn:microsoft.com/office/officeart/2005/8/layout/cycle3"/>
    <dgm:cxn modelId="{2C11D92F-F9FB-4F35-B349-64F608F671E9}" srcId="{C8883DA9-4C93-46E5-BFAD-1AA3852ED90F}" destId="{EF7B8D2C-8C3D-41BE-B2CA-F8070CF7BA8C}" srcOrd="10" destOrd="0" parTransId="{5110F06E-28FE-43FF-8819-7DA26F446B62}" sibTransId="{D2BD5A83-329B-46B2-B8AA-16EB3EE60AAD}"/>
    <dgm:cxn modelId="{653ADAC4-8892-4406-95EB-75AF00A250A2}" type="presOf" srcId="{DDC63070-81C4-4BBA-A1A5-E16E88439DEA}" destId="{A5C013B7-4C56-48FC-8144-084215EE2C7C}" srcOrd="0" destOrd="0" presId="urn:microsoft.com/office/officeart/2005/8/layout/cycle3"/>
    <dgm:cxn modelId="{E487A2D0-D9A5-47ED-A31B-3384DB0D000B}" srcId="{C8883DA9-4C93-46E5-BFAD-1AA3852ED90F}" destId="{4597F319-5534-4B9C-8452-D399E0E78A31}" srcOrd="8" destOrd="0" parTransId="{9F523823-343C-48C7-AE91-548FB7A5A67B}" sibTransId="{259464BF-9D5A-4042-907C-7B7B44F9633D}"/>
    <dgm:cxn modelId="{F625780D-A211-4A10-8784-2AF8640D1141}" type="presOf" srcId="{4597F319-5534-4B9C-8452-D399E0E78A31}" destId="{3AB94F35-5D5A-4465-B60A-6699C876924B}" srcOrd="0" destOrd="0" presId="urn:microsoft.com/office/officeart/2005/8/layout/cycle3"/>
    <dgm:cxn modelId="{9CF6D1F5-DF60-4D75-A47C-B941DEDECFDA}" type="presOf" srcId="{4C0C5870-6CA8-4BED-8659-3E4DDDA17965}" destId="{12430653-0FEF-414A-BAD4-B0BFA92167BF}" srcOrd="0" destOrd="0" presId="urn:microsoft.com/office/officeart/2005/8/layout/cycle3"/>
    <dgm:cxn modelId="{69EBB593-952B-4B36-9A38-86D9290FB4B5}" type="presOf" srcId="{BE2D7F9E-8A51-4538-BD7F-A8FD5D48F286}" destId="{5359FA26-BDB4-4498-8057-1D8B950621D0}" srcOrd="0" destOrd="0" presId="urn:microsoft.com/office/officeart/2005/8/layout/cycle3"/>
    <dgm:cxn modelId="{8C150F3A-8176-4464-8AA8-7E8F0333FE9B}" type="presOf" srcId="{93C3C6ED-C1E8-4E79-91ED-6A4951C9A04E}" destId="{13187D4A-89A7-4BAB-A8CB-28AC045F9745}" srcOrd="0" destOrd="0" presId="urn:microsoft.com/office/officeart/2005/8/layout/cycle3"/>
    <dgm:cxn modelId="{9A517A3F-2002-4525-B0D7-2589910A4453}" srcId="{C8883DA9-4C93-46E5-BFAD-1AA3852ED90F}" destId="{E92769F9-C4AB-4E58-A441-5B228BE2B6EA}" srcOrd="11" destOrd="0" parTransId="{2AD4DCEE-D012-46DC-AF3A-F85D01D038AD}" sibTransId="{282D19AD-2AD9-4828-B198-6916DB097869}"/>
    <dgm:cxn modelId="{EA485DD1-B1F1-4D17-8345-9B44A1FF197F}" type="presParOf" srcId="{B41E2D0A-A8E0-4119-A543-886AA214C1EE}" destId="{6D90EC43-35DF-4A7B-948E-EC8CFE4EA73A}" srcOrd="0" destOrd="0" presId="urn:microsoft.com/office/officeart/2005/8/layout/cycle3"/>
    <dgm:cxn modelId="{6455F32E-739E-446D-9F4C-673BF04588B8}" type="presParOf" srcId="{6D90EC43-35DF-4A7B-948E-EC8CFE4EA73A}" destId="{866501C1-0ECE-462B-A71A-E7D9A4DA7F02}" srcOrd="0" destOrd="0" presId="urn:microsoft.com/office/officeart/2005/8/layout/cycle3"/>
    <dgm:cxn modelId="{C6098272-2DD7-4501-9CFA-FA7322DCDD78}" type="presParOf" srcId="{6D90EC43-35DF-4A7B-948E-EC8CFE4EA73A}" destId="{12430653-0FEF-414A-BAD4-B0BFA92167BF}" srcOrd="1" destOrd="0" presId="urn:microsoft.com/office/officeart/2005/8/layout/cycle3"/>
    <dgm:cxn modelId="{7C6F8653-117C-46E9-A563-47500FC60799}" type="presParOf" srcId="{6D90EC43-35DF-4A7B-948E-EC8CFE4EA73A}" destId="{136F508C-CF5F-4DEC-9EFD-9A9C173FFEC1}" srcOrd="2" destOrd="0" presId="urn:microsoft.com/office/officeart/2005/8/layout/cycle3"/>
    <dgm:cxn modelId="{1166348B-5B90-4113-A83E-65A08214ABBE}" type="presParOf" srcId="{6D90EC43-35DF-4A7B-948E-EC8CFE4EA73A}" destId="{1DF0F603-80A6-41A7-8256-3AF815ADC09A}" srcOrd="3" destOrd="0" presId="urn:microsoft.com/office/officeart/2005/8/layout/cycle3"/>
    <dgm:cxn modelId="{EACFA37C-D763-4619-985F-6DFBD1F33039}" type="presParOf" srcId="{6D90EC43-35DF-4A7B-948E-EC8CFE4EA73A}" destId="{739CDA54-5B96-4AA9-AC98-7A37A8D26966}" srcOrd="4" destOrd="0" presId="urn:microsoft.com/office/officeart/2005/8/layout/cycle3"/>
    <dgm:cxn modelId="{19D9B404-3A05-44AD-9300-69AC4F3BCA58}" type="presParOf" srcId="{6D90EC43-35DF-4A7B-948E-EC8CFE4EA73A}" destId="{5359FA26-BDB4-4498-8057-1D8B950621D0}" srcOrd="5" destOrd="0" presId="urn:microsoft.com/office/officeart/2005/8/layout/cycle3"/>
    <dgm:cxn modelId="{A473CC4C-5B29-4AC2-A62A-3AF45CCA9BBC}" type="presParOf" srcId="{6D90EC43-35DF-4A7B-948E-EC8CFE4EA73A}" destId="{13187D4A-89A7-4BAB-A8CB-28AC045F9745}" srcOrd="6" destOrd="0" presId="urn:microsoft.com/office/officeart/2005/8/layout/cycle3"/>
    <dgm:cxn modelId="{DC15E527-0B29-4DC8-93CC-E6B62A6FF21B}" type="presParOf" srcId="{6D90EC43-35DF-4A7B-948E-EC8CFE4EA73A}" destId="{5B5C60FF-F3C4-4CF9-A972-077F78DA6D31}" srcOrd="7" destOrd="0" presId="urn:microsoft.com/office/officeart/2005/8/layout/cycle3"/>
    <dgm:cxn modelId="{4EA848E4-D208-4740-8F0F-80AD3C0A1F40}" type="presParOf" srcId="{6D90EC43-35DF-4A7B-948E-EC8CFE4EA73A}" destId="{A5C013B7-4C56-48FC-8144-084215EE2C7C}" srcOrd="8" destOrd="0" presId="urn:microsoft.com/office/officeart/2005/8/layout/cycle3"/>
    <dgm:cxn modelId="{C1F2608D-D7B5-4EC1-A981-209AC24BC327}" type="presParOf" srcId="{6D90EC43-35DF-4A7B-948E-EC8CFE4EA73A}" destId="{3AB94F35-5D5A-4465-B60A-6699C876924B}" srcOrd="9" destOrd="0" presId="urn:microsoft.com/office/officeart/2005/8/layout/cycle3"/>
    <dgm:cxn modelId="{57C799ED-2324-446B-A350-269709BBDE69}" type="presParOf" srcId="{6D90EC43-35DF-4A7B-948E-EC8CFE4EA73A}" destId="{FD6A68C6-0E36-482B-B45C-92B10BCB95C6}" srcOrd="10" destOrd="0" presId="urn:microsoft.com/office/officeart/2005/8/layout/cycle3"/>
    <dgm:cxn modelId="{9FB9E276-0525-41BA-9361-FFD59A2E045A}" type="presParOf" srcId="{6D90EC43-35DF-4A7B-948E-EC8CFE4EA73A}" destId="{1BD2B3F0-DBDD-41BC-83D3-0AF6D003DA70}" srcOrd="11" destOrd="0" presId="urn:microsoft.com/office/officeart/2005/8/layout/cycle3"/>
    <dgm:cxn modelId="{E8E59CEA-02C0-4C1B-BD77-53F3890D2C11}" type="presParOf" srcId="{6D90EC43-35DF-4A7B-948E-EC8CFE4EA73A}" destId="{F15F3CAE-5D56-42E3-ADA8-7A37EF1A28E6}" srcOrd="12" destOrd="0" presId="urn:microsoft.com/office/officeart/2005/8/layout/cycle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25404A9-3932-49FD-B4BF-498BC736C09A}">
      <dsp:nvSpPr>
        <dsp:cNvPr id="0" name=""/>
        <dsp:cNvSpPr/>
      </dsp:nvSpPr>
      <dsp:spPr>
        <a:xfrm>
          <a:off x="4004848" y="580601"/>
          <a:ext cx="2212418" cy="680025"/>
        </a:xfrm>
        <a:custGeom>
          <a:avLst/>
          <a:gdLst/>
          <a:ahLst/>
          <a:cxnLst/>
          <a:rect l="0" t="0" r="0" b="0"/>
          <a:pathLst>
            <a:path>
              <a:moveTo>
                <a:pt x="0" y="0"/>
              </a:moveTo>
              <a:lnTo>
                <a:pt x="0" y="272382"/>
              </a:lnTo>
              <a:lnTo>
                <a:pt x="2212418" y="272382"/>
              </a:lnTo>
              <a:lnTo>
                <a:pt x="2212418" y="68002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CE6AC8-42D5-4DB6-B509-30FB9ABA49A6}">
      <dsp:nvSpPr>
        <dsp:cNvPr id="0" name=""/>
        <dsp:cNvSpPr/>
      </dsp:nvSpPr>
      <dsp:spPr>
        <a:xfrm>
          <a:off x="1889740" y="580601"/>
          <a:ext cx="2115107" cy="680025"/>
        </a:xfrm>
        <a:custGeom>
          <a:avLst/>
          <a:gdLst/>
          <a:ahLst/>
          <a:cxnLst/>
          <a:rect l="0" t="0" r="0" b="0"/>
          <a:pathLst>
            <a:path>
              <a:moveTo>
                <a:pt x="2115107" y="0"/>
              </a:moveTo>
              <a:lnTo>
                <a:pt x="2115107" y="272382"/>
              </a:lnTo>
              <a:lnTo>
                <a:pt x="0" y="272382"/>
              </a:lnTo>
              <a:lnTo>
                <a:pt x="0" y="68002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0346BAB-F4AB-4B9A-B21D-6D29E75CE95C}">
      <dsp:nvSpPr>
        <dsp:cNvPr id="0" name=""/>
        <dsp:cNvSpPr/>
      </dsp:nvSpPr>
      <dsp:spPr>
        <a:xfrm>
          <a:off x="8697" y="0"/>
          <a:ext cx="7992301" cy="58060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GB" sz="2000" kern="1200" dirty="0" smtClean="0"/>
            <a:t>INFORMATION OPERATIONS</a:t>
          </a:r>
          <a:endParaRPr lang="en-US" sz="2000" kern="1200" dirty="0"/>
        </a:p>
      </dsp:txBody>
      <dsp:txXfrm>
        <a:off x="8697" y="0"/>
        <a:ext cx="7992301" cy="580601"/>
      </dsp:txXfrm>
    </dsp:sp>
    <dsp:sp modelId="{D2D7FB3B-C1B0-486B-9786-048347EEC305}">
      <dsp:nvSpPr>
        <dsp:cNvPr id="0" name=""/>
        <dsp:cNvSpPr/>
      </dsp:nvSpPr>
      <dsp:spPr>
        <a:xfrm>
          <a:off x="80617" y="1260627"/>
          <a:ext cx="3618245" cy="45207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GB" sz="1800" kern="1200" dirty="0" smtClean="0"/>
            <a:t>Information in War, Peace &amp; Business</a:t>
          </a:r>
          <a:endParaRPr lang="en-US" sz="1800" kern="1200" dirty="0"/>
        </a:p>
      </dsp:txBody>
      <dsp:txXfrm>
        <a:off x="80617" y="1260627"/>
        <a:ext cx="3618245" cy="452076"/>
      </dsp:txXfrm>
    </dsp:sp>
    <dsp:sp modelId="{A8431EDA-8F2D-4940-B6F4-2915C1E2AEEF}">
      <dsp:nvSpPr>
        <dsp:cNvPr id="0" name=""/>
        <dsp:cNvSpPr/>
      </dsp:nvSpPr>
      <dsp:spPr>
        <a:xfrm>
          <a:off x="4514150" y="1260627"/>
          <a:ext cx="3406232" cy="45207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GB" sz="1800" kern="1200" dirty="0" smtClean="0"/>
            <a:t>Information Warfare</a:t>
          </a:r>
          <a:endParaRPr lang="en-US" sz="1800" kern="1200" dirty="0"/>
        </a:p>
      </dsp:txBody>
      <dsp:txXfrm>
        <a:off x="4514150" y="1260627"/>
        <a:ext cx="3406232" cy="452076"/>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2430653-0FEF-414A-BAD4-B0BFA92167BF}">
      <dsp:nvSpPr>
        <dsp:cNvPr id="0" name=""/>
        <dsp:cNvSpPr/>
      </dsp:nvSpPr>
      <dsp:spPr>
        <a:xfrm>
          <a:off x="724802" y="-106167"/>
          <a:ext cx="6016066" cy="6016066"/>
        </a:xfrm>
        <a:prstGeom prst="circularArrow">
          <a:avLst>
            <a:gd name="adj1" fmla="val 5544"/>
            <a:gd name="adj2" fmla="val 330680"/>
            <a:gd name="adj3" fmla="val 15014084"/>
            <a:gd name="adj4" fmla="val 16669504"/>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66501C1-0ECE-462B-A71A-E7D9A4DA7F02}">
      <dsp:nvSpPr>
        <dsp:cNvPr id="0" name=""/>
        <dsp:cNvSpPr/>
      </dsp:nvSpPr>
      <dsp:spPr>
        <a:xfrm>
          <a:off x="3134087" y="2435"/>
          <a:ext cx="1197496" cy="59874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GB" sz="800" kern="1200" dirty="0" smtClean="0"/>
            <a:t> 1. Identify Target</a:t>
          </a:r>
          <a:endParaRPr lang="en-US" sz="800" kern="1200" dirty="0"/>
        </a:p>
      </dsp:txBody>
      <dsp:txXfrm>
        <a:off x="3134087" y="2435"/>
        <a:ext cx="1197496" cy="598748"/>
      </dsp:txXfrm>
    </dsp:sp>
    <dsp:sp modelId="{136F508C-CF5F-4DEC-9EFD-9A9C173FFEC1}">
      <dsp:nvSpPr>
        <dsp:cNvPr id="0" name=""/>
        <dsp:cNvSpPr/>
      </dsp:nvSpPr>
      <dsp:spPr>
        <a:xfrm>
          <a:off x="4416831" y="346145"/>
          <a:ext cx="1197496" cy="59874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GB" sz="800" kern="1200" dirty="0" smtClean="0"/>
            <a:t>2. Identify GII &amp; NII Interfaces</a:t>
          </a:r>
          <a:endParaRPr lang="en-US" sz="800" kern="1200" dirty="0"/>
        </a:p>
      </dsp:txBody>
      <dsp:txXfrm>
        <a:off x="4416831" y="346145"/>
        <a:ext cx="1197496" cy="598748"/>
      </dsp:txXfrm>
    </dsp:sp>
    <dsp:sp modelId="{1DF0F603-80A6-41A7-8256-3AF815ADC09A}">
      <dsp:nvSpPr>
        <dsp:cNvPr id="0" name=""/>
        <dsp:cNvSpPr/>
      </dsp:nvSpPr>
      <dsp:spPr>
        <a:xfrm>
          <a:off x="5355864" y="1285179"/>
          <a:ext cx="1197496" cy="59874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GB" sz="800" kern="1200" dirty="0" smtClean="0"/>
            <a:t>3. Research Nation’s Systems &amp; Networks</a:t>
          </a:r>
          <a:endParaRPr lang="en-US" sz="800" kern="1200" dirty="0"/>
        </a:p>
      </dsp:txBody>
      <dsp:txXfrm>
        <a:off x="5355864" y="1285179"/>
        <a:ext cx="1197496" cy="598748"/>
      </dsp:txXfrm>
    </dsp:sp>
    <dsp:sp modelId="{739CDA54-5B96-4AA9-AC98-7A37A8D26966}">
      <dsp:nvSpPr>
        <dsp:cNvPr id="0" name=""/>
        <dsp:cNvSpPr/>
      </dsp:nvSpPr>
      <dsp:spPr>
        <a:xfrm>
          <a:off x="5699574" y="2567922"/>
          <a:ext cx="1197496" cy="59874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GB" sz="800" kern="1200" dirty="0" smtClean="0"/>
            <a:t>4. Gather Intelligence Information</a:t>
          </a:r>
          <a:endParaRPr lang="en-US" sz="800" kern="1200" dirty="0"/>
        </a:p>
      </dsp:txBody>
      <dsp:txXfrm>
        <a:off x="5699574" y="2567922"/>
        <a:ext cx="1197496" cy="598748"/>
      </dsp:txXfrm>
    </dsp:sp>
    <dsp:sp modelId="{5359FA26-BDB4-4498-8057-1D8B950621D0}">
      <dsp:nvSpPr>
        <dsp:cNvPr id="0" name=""/>
        <dsp:cNvSpPr/>
      </dsp:nvSpPr>
      <dsp:spPr>
        <a:xfrm>
          <a:off x="5355864" y="3850666"/>
          <a:ext cx="1197496" cy="59874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GB" sz="800" kern="1200" dirty="0" smtClean="0"/>
            <a:t>5. Identify Vulnerabilities</a:t>
          </a:r>
          <a:endParaRPr lang="en-US" sz="800" kern="1200" dirty="0"/>
        </a:p>
      </dsp:txBody>
      <dsp:txXfrm>
        <a:off x="5355864" y="3850666"/>
        <a:ext cx="1197496" cy="598748"/>
      </dsp:txXfrm>
    </dsp:sp>
    <dsp:sp modelId="{13187D4A-89A7-4BAB-A8CB-28AC045F9745}">
      <dsp:nvSpPr>
        <dsp:cNvPr id="0" name=""/>
        <dsp:cNvSpPr/>
      </dsp:nvSpPr>
      <dsp:spPr>
        <a:xfrm>
          <a:off x="4416831" y="4789699"/>
          <a:ext cx="1197496" cy="59874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GB" sz="800" kern="1200" dirty="0" smtClean="0"/>
            <a:t>6. Covertly Probe &amp; Test for Traps &amp; Responses</a:t>
          </a:r>
          <a:endParaRPr lang="en-US" sz="800" kern="1200" dirty="0"/>
        </a:p>
      </dsp:txBody>
      <dsp:txXfrm>
        <a:off x="4416831" y="4789699"/>
        <a:ext cx="1197496" cy="598748"/>
      </dsp:txXfrm>
    </dsp:sp>
    <dsp:sp modelId="{5B5C60FF-F3C4-4CF9-A972-077F78DA6D31}">
      <dsp:nvSpPr>
        <dsp:cNvPr id="0" name=""/>
        <dsp:cNvSpPr/>
      </dsp:nvSpPr>
      <dsp:spPr>
        <a:xfrm>
          <a:off x="3134087" y="5133409"/>
          <a:ext cx="1197496" cy="59874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GB" sz="800" kern="1200" dirty="0" smtClean="0"/>
            <a:t>7. Enter System, Locate &amp; Transmit Sensitive Information to Safe Location</a:t>
          </a:r>
          <a:endParaRPr lang="en-US" sz="800" kern="1200" dirty="0"/>
        </a:p>
      </dsp:txBody>
      <dsp:txXfrm>
        <a:off x="3134087" y="5133409"/>
        <a:ext cx="1197496" cy="598748"/>
      </dsp:txXfrm>
    </dsp:sp>
    <dsp:sp modelId="{A5C013B7-4C56-48FC-8144-084215EE2C7C}">
      <dsp:nvSpPr>
        <dsp:cNvPr id="0" name=""/>
        <dsp:cNvSpPr/>
      </dsp:nvSpPr>
      <dsp:spPr>
        <a:xfrm>
          <a:off x="1851344" y="4789699"/>
          <a:ext cx="1197496" cy="59874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GB" sz="800" kern="1200" dirty="0" smtClean="0"/>
            <a:t>8. Probe for Other Systems and Networks</a:t>
          </a:r>
          <a:endParaRPr lang="en-US" sz="800" kern="1200" dirty="0"/>
        </a:p>
      </dsp:txBody>
      <dsp:txXfrm>
        <a:off x="1851344" y="4789699"/>
        <a:ext cx="1197496" cy="598748"/>
      </dsp:txXfrm>
    </dsp:sp>
    <dsp:sp modelId="{3AB94F35-5D5A-4465-B60A-6699C876924B}">
      <dsp:nvSpPr>
        <dsp:cNvPr id="0" name=""/>
        <dsp:cNvSpPr/>
      </dsp:nvSpPr>
      <dsp:spPr>
        <a:xfrm>
          <a:off x="912310" y="3850666"/>
          <a:ext cx="1197496" cy="59874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GB" sz="800" kern="1200" dirty="0" smtClean="0"/>
            <a:t>9. Probe Systems and Networks for Additional Information</a:t>
          </a:r>
          <a:endParaRPr lang="en-US" sz="800" kern="1200" dirty="0"/>
        </a:p>
      </dsp:txBody>
      <dsp:txXfrm>
        <a:off x="912310" y="3850666"/>
        <a:ext cx="1197496" cy="598748"/>
      </dsp:txXfrm>
    </dsp:sp>
    <dsp:sp modelId="{FD6A68C6-0E36-482B-B45C-92B10BCB95C6}">
      <dsp:nvSpPr>
        <dsp:cNvPr id="0" name=""/>
        <dsp:cNvSpPr/>
      </dsp:nvSpPr>
      <dsp:spPr>
        <a:xfrm>
          <a:off x="568600" y="2567922"/>
          <a:ext cx="1197496" cy="59874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GB" sz="800" kern="1200" dirty="0" smtClean="0"/>
            <a:t>10. Set Logic Bombs, Trap Doors,  Delete Intrusion Evidence; Leave System</a:t>
          </a:r>
          <a:endParaRPr lang="en-US" sz="800" kern="1200" dirty="0"/>
        </a:p>
      </dsp:txBody>
      <dsp:txXfrm>
        <a:off x="568600" y="2567922"/>
        <a:ext cx="1197496" cy="598748"/>
      </dsp:txXfrm>
    </dsp:sp>
    <dsp:sp modelId="{1BD2B3F0-DBDD-41BC-83D3-0AF6D003DA70}">
      <dsp:nvSpPr>
        <dsp:cNvPr id="0" name=""/>
        <dsp:cNvSpPr/>
      </dsp:nvSpPr>
      <dsp:spPr>
        <a:xfrm>
          <a:off x="766822" y="1371606"/>
          <a:ext cx="1197496" cy="59874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GB" sz="800" kern="1200" dirty="0" smtClean="0"/>
            <a:t>11. Search for Additional Target Systems and Networks; Repeat Steps 1-10</a:t>
          </a:r>
          <a:endParaRPr lang="en-US" sz="800" kern="1200" dirty="0"/>
        </a:p>
      </dsp:txBody>
      <dsp:txXfrm>
        <a:off x="766822" y="1371606"/>
        <a:ext cx="1197496" cy="598748"/>
      </dsp:txXfrm>
    </dsp:sp>
    <dsp:sp modelId="{F15F3CAE-5D56-42E3-ADA8-7A37EF1A28E6}">
      <dsp:nvSpPr>
        <dsp:cNvPr id="0" name=""/>
        <dsp:cNvSpPr/>
      </dsp:nvSpPr>
      <dsp:spPr>
        <a:xfrm>
          <a:off x="1528824" y="533402"/>
          <a:ext cx="1197496" cy="59874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GB" sz="900" kern="1200" dirty="0" smtClean="0"/>
            <a:t>12. Attack Systems and Networks During Conflict</a:t>
          </a:r>
          <a:endParaRPr lang="en-US" sz="900" kern="1200" dirty="0"/>
        </a:p>
      </dsp:txBody>
      <dsp:txXfrm>
        <a:off x="1528824" y="533402"/>
        <a:ext cx="1197496" cy="598748"/>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7/19/2010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7/19/2010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7/19/2010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7/19/2010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http://www.youtube.com/watch?v=rTkXgqK1l9A&amp;NR=1"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hyperlink" Target="http://www.mobileactivedefense.com/"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34000" r="-34000"/>
          </a:stretch>
        </a:blipFill>
        <a:effectLst/>
      </p:bgPr>
    </p:bg>
    <p:spTree>
      <p:nvGrpSpPr>
        <p:cNvPr id="1" name=""/>
        <p:cNvGrpSpPr/>
        <p:nvPr/>
      </p:nvGrpSpPr>
      <p:grpSpPr>
        <a:xfrm>
          <a:off x="0" y="0"/>
          <a:ext cx="0" cy="0"/>
          <a:chOff x="0" y="0"/>
          <a:chExt cx="0" cy="0"/>
        </a:xfrm>
      </p:grpSpPr>
      <p:sp>
        <p:nvSpPr>
          <p:cNvPr id="4" name="Rectangle 3"/>
          <p:cNvSpPr/>
          <p:nvPr/>
        </p:nvSpPr>
        <p:spPr>
          <a:xfrm>
            <a:off x="990600" y="1600200"/>
            <a:ext cx="7086600" cy="2554545"/>
          </a:xfrm>
          <a:prstGeom prst="rect">
            <a:avLst/>
          </a:prstGeom>
          <a:noFill/>
        </p:spPr>
        <p:txBody>
          <a:bodyPr wrap="square" lIns="91440" tIns="45720" rIns="91440" bIns="45720">
            <a:spAutoFit/>
          </a:bodyPr>
          <a:lstStyle/>
          <a:p>
            <a:pPr algn="ctr"/>
            <a:r>
              <a:rPr lang="en-US" sz="8000" b="1" cap="none" spc="0" dirty="0" smtClean="0">
                <a:ln w="12700">
                  <a:noFill/>
                  <a:prstDash val="solid"/>
                </a:ln>
                <a:solidFill>
                  <a:schemeClr val="accent3">
                    <a:lumMod val="50000"/>
                  </a:schemeClr>
                </a:solidFill>
                <a:effectLst>
                  <a:outerShdw blurRad="41275" dist="20320" dir="1800000" algn="tl" rotWithShape="0">
                    <a:srgbClr val="000000">
                      <a:alpha val="40000"/>
                    </a:srgbClr>
                  </a:outerShdw>
                </a:effectLst>
                <a:latin typeface="Stencil" pitchFamily="82" charset="0"/>
              </a:rPr>
              <a:t>INFORMATION </a:t>
            </a:r>
          </a:p>
          <a:p>
            <a:pPr algn="ctr"/>
            <a:r>
              <a:rPr lang="en-US" sz="8000" b="1" cap="none" spc="0" dirty="0" smtClean="0">
                <a:ln w="12700">
                  <a:noFill/>
                  <a:prstDash val="solid"/>
                </a:ln>
                <a:solidFill>
                  <a:schemeClr val="accent3">
                    <a:lumMod val="50000"/>
                  </a:schemeClr>
                </a:solidFill>
                <a:effectLst>
                  <a:outerShdw blurRad="41275" dist="20320" dir="1800000" algn="tl" rotWithShape="0">
                    <a:srgbClr val="000000">
                      <a:alpha val="40000"/>
                    </a:srgbClr>
                  </a:outerShdw>
                </a:effectLst>
                <a:latin typeface="Stencil" pitchFamily="82" charset="0"/>
              </a:rPr>
              <a:t>WARFARE</a:t>
            </a:r>
            <a:endParaRPr lang="en-US" sz="8000" b="1" cap="none" spc="0" dirty="0">
              <a:ln w="12700">
                <a:noFill/>
                <a:prstDash val="solid"/>
              </a:ln>
              <a:solidFill>
                <a:schemeClr val="accent3">
                  <a:lumMod val="50000"/>
                </a:schemeClr>
              </a:solidFill>
              <a:effectLst>
                <a:outerShdw blurRad="41275" dist="20320" dir="1800000" algn="tl" rotWithShape="0">
                  <a:srgbClr val="000000">
                    <a:alpha val="40000"/>
                  </a:srgbClr>
                </a:outerShdw>
              </a:effectLst>
              <a:latin typeface="Stencil" pitchFamily="8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4"/>
                                        </p:tgtEl>
                                        <p:attrNameLst>
                                          <p:attrName>style.visibility</p:attrName>
                                        </p:attrNameLst>
                                      </p:cBhvr>
                                      <p:to>
                                        <p:strVal val="visible"/>
                                      </p:to>
                                    </p:set>
                                    <p:anim calcmode="discrete" valueType="clr">
                                      <p:cBhvr override="childStyle">
                                        <p:cTn id="7" dur="500"/>
                                        <p:tgtEl>
                                          <p:spTgt spid="4"/>
                                        </p:tgtEl>
                                        <p:attrNameLst>
                                          <p:attrName>style.color</p:attrName>
                                        </p:attrNameLst>
                                      </p:cBhvr>
                                      <p:tavLst>
                                        <p:tav tm="0">
                                          <p:val>
                                            <p:clrVal>
                                              <a:srgbClr val="808000"/>
                                            </p:clrVal>
                                          </p:val>
                                        </p:tav>
                                        <p:tav tm="50000">
                                          <p:val>
                                            <p:clrVal>
                                              <a:srgbClr val="808000"/>
                                            </p:clrVal>
                                          </p:val>
                                        </p:tav>
                                      </p:tavLst>
                                    </p:anim>
                                    <p:anim calcmode="discrete" valueType="clr">
                                      <p:cBhvr>
                                        <p:cTn id="8" dur="500"/>
                                        <p:tgtEl>
                                          <p:spTgt spid="4"/>
                                        </p:tgtEl>
                                        <p:attrNameLst>
                                          <p:attrName>fillcolor</p:attrName>
                                        </p:attrNameLst>
                                      </p:cBhvr>
                                      <p:tavLst>
                                        <p:tav tm="0">
                                          <p:val>
                                            <p:clrVal>
                                              <a:schemeClr val="accent2"/>
                                            </p:clrVal>
                                          </p:val>
                                        </p:tav>
                                        <p:tav tm="50000">
                                          <p:val>
                                            <p:clrVal>
                                              <a:schemeClr val="hlink"/>
                                            </p:clrVal>
                                          </p:val>
                                        </p:tav>
                                      </p:tavLst>
                                    </p:anim>
                                    <p:set>
                                      <p:cBhvr>
                                        <p:cTn id="9" dur="500"/>
                                        <p:tgtEl>
                                          <p:spTgt spid="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0" y="152400"/>
            <a:ext cx="9144000" cy="646331"/>
          </a:xfrm>
          <a:prstGeom prst="rect">
            <a:avLst/>
          </a:prstGeom>
          <a:noFill/>
        </p:spPr>
        <p:txBody>
          <a:bodyPr wrap="square" rtlCol="0">
            <a:spAutoFit/>
          </a:bodyPr>
          <a:lstStyle/>
          <a:p>
            <a:pPr algn="ctr"/>
            <a:r>
              <a:rPr lang="en-GB" sz="3600" dirty="0" err="1" smtClean="0">
                <a:solidFill>
                  <a:schemeClr val="bg1"/>
                </a:solidFill>
                <a:latin typeface="Stencil" pitchFamily="82" charset="0"/>
              </a:rPr>
              <a:t>Ew</a:t>
            </a:r>
            <a:r>
              <a:rPr lang="en-GB" sz="3200" dirty="0" smtClean="0">
                <a:solidFill>
                  <a:schemeClr val="bg1"/>
                </a:solidFill>
                <a:latin typeface="Stencil" pitchFamily="82" charset="0"/>
              </a:rPr>
              <a:t> </a:t>
            </a:r>
            <a:r>
              <a:rPr lang="en-GB" sz="2800" dirty="0" err="1" smtClean="0">
                <a:solidFill>
                  <a:schemeClr val="bg1"/>
                </a:solidFill>
                <a:latin typeface="Stencil" pitchFamily="82" charset="0"/>
              </a:rPr>
              <a:t>vs</a:t>
            </a:r>
            <a:r>
              <a:rPr lang="en-GB" sz="3200" dirty="0" smtClean="0">
                <a:solidFill>
                  <a:schemeClr val="bg1"/>
                </a:solidFill>
                <a:latin typeface="Stencil" pitchFamily="82" charset="0"/>
              </a:rPr>
              <a:t> </a:t>
            </a:r>
            <a:r>
              <a:rPr lang="en-GB" sz="3600" dirty="0" err="1" smtClean="0">
                <a:solidFill>
                  <a:schemeClr val="bg1"/>
                </a:solidFill>
                <a:latin typeface="Stencil" pitchFamily="82" charset="0"/>
              </a:rPr>
              <a:t>nw</a:t>
            </a:r>
            <a:endParaRPr lang="en-GB" sz="3200" dirty="0">
              <a:solidFill>
                <a:schemeClr val="bg1"/>
              </a:solidFill>
              <a:latin typeface="Stencil" pitchFamily="82" charset="0"/>
            </a:endParaRPr>
          </a:p>
        </p:txBody>
      </p:sp>
      <p:graphicFrame>
        <p:nvGraphicFramePr>
          <p:cNvPr id="4" name="Table 3"/>
          <p:cNvGraphicFramePr>
            <a:graphicFrameLocks noGrp="1"/>
          </p:cNvGraphicFramePr>
          <p:nvPr/>
        </p:nvGraphicFramePr>
        <p:xfrm>
          <a:off x="914400" y="1066800"/>
          <a:ext cx="7315200" cy="5251728"/>
        </p:xfrm>
        <a:graphic>
          <a:graphicData uri="http://schemas.openxmlformats.org/drawingml/2006/table">
            <a:tbl>
              <a:tblPr firstRow="1" bandRow="1">
                <a:tableStyleId>{5C22544A-7EE6-4342-B048-85BDC9FD1C3A}</a:tableStyleId>
              </a:tblPr>
              <a:tblGrid>
                <a:gridCol w="2057400"/>
                <a:gridCol w="2819400"/>
                <a:gridCol w="2438400"/>
              </a:tblGrid>
              <a:tr h="370840">
                <a:tc>
                  <a:txBody>
                    <a:bodyPr/>
                    <a:lstStyle/>
                    <a:p>
                      <a:endParaRPr lang="en-GB" sz="2800" dirty="0"/>
                    </a:p>
                  </a:txBody>
                  <a:tcPr/>
                </a:tc>
                <a:tc>
                  <a:txBody>
                    <a:bodyPr/>
                    <a:lstStyle/>
                    <a:p>
                      <a:pPr algn="ctr"/>
                      <a:r>
                        <a:rPr lang="en-GB" sz="2800" dirty="0" smtClean="0"/>
                        <a:t>EW</a:t>
                      </a:r>
                      <a:endParaRPr lang="en-GB" sz="2800" dirty="0"/>
                    </a:p>
                  </a:txBody>
                  <a:tcPr/>
                </a:tc>
                <a:tc>
                  <a:txBody>
                    <a:bodyPr/>
                    <a:lstStyle/>
                    <a:p>
                      <a:pPr algn="ctr"/>
                      <a:r>
                        <a:rPr lang="en-GB" sz="2800" dirty="0" smtClean="0"/>
                        <a:t>NW</a:t>
                      </a:r>
                      <a:endParaRPr lang="en-GB" sz="2800" dirty="0"/>
                    </a:p>
                  </a:txBody>
                  <a:tcPr/>
                </a:tc>
              </a:tr>
              <a:tr h="370840">
                <a:tc>
                  <a:txBody>
                    <a:bodyPr/>
                    <a:lstStyle/>
                    <a:p>
                      <a:pPr algn="ctr">
                        <a:lnSpc>
                          <a:spcPct val="115000"/>
                        </a:lnSpc>
                        <a:spcAft>
                          <a:spcPts val="0"/>
                        </a:spcAft>
                      </a:pPr>
                      <a:r>
                        <a:rPr lang="en-GB" sz="1800" b="1" dirty="0">
                          <a:latin typeface="Arial"/>
                          <a:ea typeface="Times New Roman"/>
                          <a:cs typeface="Times New Roman"/>
                        </a:rPr>
                        <a:t>Disrupt / Deny / Destroy</a:t>
                      </a:r>
                      <a:endParaRPr lang="en-GB" sz="1800" dirty="0">
                        <a:latin typeface="Calibri"/>
                        <a:ea typeface="Times New Roman"/>
                        <a:cs typeface="Times New Roman"/>
                      </a:endParaRPr>
                    </a:p>
                  </a:txBody>
                  <a:tcPr marL="27921" marR="27921" marT="14736" marB="14736" anchor="ctr"/>
                </a:tc>
                <a:tc>
                  <a:txBody>
                    <a:bodyPr/>
                    <a:lstStyle/>
                    <a:p>
                      <a:pPr>
                        <a:lnSpc>
                          <a:spcPct val="115000"/>
                        </a:lnSpc>
                        <a:spcAft>
                          <a:spcPts val="150"/>
                        </a:spcAft>
                      </a:pPr>
                      <a:r>
                        <a:rPr lang="en-GB" sz="1800" dirty="0">
                          <a:latin typeface="Arial"/>
                          <a:ea typeface="Times New Roman"/>
                          <a:cs typeface="Times New Roman"/>
                        </a:rPr>
                        <a:t>Radio Frequency Jamming</a:t>
                      </a:r>
                      <a:endParaRPr lang="en-GB" sz="1800" dirty="0">
                        <a:latin typeface="Calibri"/>
                        <a:ea typeface="Times New Roman"/>
                        <a:cs typeface="Times New Roman"/>
                      </a:endParaRPr>
                    </a:p>
                    <a:p>
                      <a:pPr>
                        <a:lnSpc>
                          <a:spcPct val="115000"/>
                        </a:lnSpc>
                        <a:spcAft>
                          <a:spcPts val="150"/>
                        </a:spcAft>
                      </a:pPr>
                      <a:r>
                        <a:rPr lang="en-GB" sz="1800" dirty="0">
                          <a:latin typeface="Arial"/>
                          <a:ea typeface="Times New Roman"/>
                          <a:cs typeface="Times New Roman"/>
                        </a:rPr>
                        <a:t>Anti-Radiation Missile</a:t>
                      </a:r>
                      <a:endParaRPr lang="en-GB" sz="1800" dirty="0">
                        <a:latin typeface="Calibri"/>
                        <a:ea typeface="Times New Roman"/>
                        <a:cs typeface="Times New Roman"/>
                      </a:endParaRPr>
                    </a:p>
                    <a:p>
                      <a:pPr>
                        <a:lnSpc>
                          <a:spcPct val="115000"/>
                        </a:lnSpc>
                        <a:spcAft>
                          <a:spcPts val="150"/>
                        </a:spcAft>
                      </a:pPr>
                      <a:r>
                        <a:rPr lang="en-GB" sz="1800" dirty="0">
                          <a:latin typeface="Arial"/>
                          <a:ea typeface="Times New Roman"/>
                          <a:cs typeface="Times New Roman"/>
                        </a:rPr>
                        <a:t>Low </a:t>
                      </a:r>
                      <a:r>
                        <a:rPr lang="en-GB" sz="1800" dirty="0" err="1">
                          <a:latin typeface="Arial"/>
                          <a:ea typeface="Times New Roman"/>
                          <a:cs typeface="Times New Roman"/>
                        </a:rPr>
                        <a:t>Observability</a:t>
                      </a:r>
                      <a:r>
                        <a:rPr lang="en-GB" sz="1800" dirty="0">
                          <a:latin typeface="Arial"/>
                          <a:ea typeface="Times New Roman"/>
                          <a:cs typeface="Times New Roman"/>
                        </a:rPr>
                        <a:t> Technology</a:t>
                      </a:r>
                      <a:endParaRPr lang="en-GB" sz="1800" dirty="0">
                        <a:latin typeface="Calibri"/>
                        <a:ea typeface="Times New Roman"/>
                        <a:cs typeface="Times New Roman"/>
                      </a:endParaRPr>
                    </a:p>
                  </a:txBody>
                  <a:tcPr marL="27921" marR="27921" marT="14736" marB="14736"/>
                </a:tc>
                <a:tc>
                  <a:txBody>
                    <a:bodyPr/>
                    <a:lstStyle/>
                    <a:p>
                      <a:pPr>
                        <a:lnSpc>
                          <a:spcPct val="115000"/>
                        </a:lnSpc>
                        <a:spcAft>
                          <a:spcPts val="150"/>
                        </a:spcAft>
                      </a:pPr>
                      <a:r>
                        <a:rPr lang="en-GB" sz="1800">
                          <a:latin typeface="Arial"/>
                          <a:ea typeface="Times New Roman"/>
                          <a:cs typeface="Times New Roman"/>
                        </a:rPr>
                        <a:t>Denial of Service Attack</a:t>
                      </a:r>
                      <a:endParaRPr lang="en-GB" sz="1800">
                        <a:latin typeface="Calibri"/>
                        <a:ea typeface="Times New Roman"/>
                        <a:cs typeface="Times New Roman"/>
                      </a:endParaRPr>
                    </a:p>
                    <a:p>
                      <a:pPr>
                        <a:lnSpc>
                          <a:spcPct val="115000"/>
                        </a:lnSpc>
                        <a:spcAft>
                          <a:spcPts val="150"/>
                        </a:spcAft>
                      </a:pPr>
                      <a:r>
                        <a:rPr lang="en-GB" sz="1800">
                          <a:latin typeface="Arial"/>
                          <a:ea typeface="Times New Roman"/>
                          <a:cs typeface="Times New Roman"/>
                        </a:rPr>
                        <a:t>Physical Destruction</a:t>
                      </a:r>
                      <a:endParaRPr lang="en-GB" sz="1800">
                        <a:latin typeface="Calibri"/>
                        <a:ea typeface="Times New Roman"/>
                        <a:cs typeface="Times New Roman"/>
                      </a:endParaRPr>
                    </a:p>
                    <a:p>
                      <a:pPr>
                        <a:lnSpc>
                          <a:spcPct val="115000"/>
                        </a:lnSpc>
                        <a:spcAft>
                          <a:spcPts val="150"/>
                        </a:spcAft>
                      </a:pPr>
                      <a:r>
                        <a:rPr lang="en-GB" sz="1800">
                          <a:latin typeface="Arial"/>
                          <a:ea typeface="Times New Roman"/>
                          <a:cs typeface="Times New Roman"/>
                        </a:rPr>
                        <a:t>Delete Information</a:t>
                      </a:r>
                      <a:endParaRPr lang="en-GB" sz="1800">
                        <a:latin typeface="Calibri"/>
                        <a:ea typeface="Times New Roman"/>
                        <a:cs typeface="Times New Roman"/>
                      </a:endParaRPr>
                    </a:p>
                    <a:p>
                      <a:pPr>
                        <a:lnSpc>
                          <a:spcPct val="115000"/>
                        </a:lnSpc>
                        <a:spcAft>
                          <a:spcPts val="150"/>
                        </a:spcAft>
                      </a:pPr>
                      <a:r>
                        <a:rPr lang="en-GB" sz="1800">
                          <a:latin typeface="Arial"/>
                          <a:ea typeface="Times New Roman"/>
                          <a:cs typeface="Times New Roman"/>
                        </a:rPr>
                        <a:t>Firewalls</a:t>
                      </a:r>
                      <a:endParaRPr lang="en-GB" sz="1800">
                        <a:latin typeface="Calibri"/>
                        <a:ea typeface="Times New Roman"/>
                        <a:cs typeface="Times New Roman"/>
                      </a:endParaRPr>
                    </a:p>
                  </a:txBody>
                  <a:tcPr marL="27921" marR="27921" marT="14736" marB="14736"/>
                </a:tc>
              </a:tr>
              <a:tr h="370840">
                <a:tc>
                  <a:txBody>
                    <a:bodyPr/>
                    <a:lstStyle/>
                    <a:p>
                      <a:pPr algn="ctr">
                        <a:lnSpc>
                          <a:spcPct val="115000"/>
                        </a:lnSpc>
                        <a:spcAft>
                          <a:spcPts val="0"/>
                        </a:spcAft>
                      </a:pPr>
                      <a:r>
                        <a:rPr lang="en-GB" sz="1800" b="1">
                          <a:latin typeface="Arial"/>
                          <a:ea typeface="Times New Roman"/>
                          <a:cs typeface="Times New Roman"/>
                        </a:rPr>
                        <a:t>Exploit</a:t>
                      </a:r>
                      <a:endParaRPr lang="en-GB" sz="1800">
                        <a:latin typeface="Calibri"/>
                        <a:ea typeface="Times New Roman"/>
                        <a:cs typeface="Times New Roman"/>
                      </a:endParaRPr>
                    </a:p>
                  </a:txBody>
                  <a:tcPr marL="27921" marR="27921" marT="14736" marB="14736" anchor="ctr"/>
                </a:tc>
                <a:tc>
                  <a:txBody>
                    <a:bodyPr/>
                    <a:lstStyle/>
                    <a:p>
                      <a:pPr>
                        <a:lnSpc>
                          <a:spcPct val="115000"/>
                        </a:lnSpc>
                        <a:spcAft>
                          <a:spcPts val="150"/>
                        </a:spcAft>
                      </a:pPr>
                      <a:r>
                        <a:rPr lang="en-GB" sz="1800" dirty="0">
                          <a:latin typeface="Arial"/>
                          <a:ea typeface="Times New Roman"/>
                          <a:cs typeface="Times New Roman"/>
                        </a:rPr>
                        <a:t>Signals Intelligence</a:t>
                      </a:r>
                      <a:endParaRPr lang="en-GB" sz="1800" dirty="0">
                        <a:latin typeface="Calibri"/>
                        <a:ea typeface="Times New Roman"/>
                        <a:cs typeface="Times New Roman"/>
                      </a:endParaRPr>
                    </a:p>
                    <a:p>
                      <a:pPr>
                        <a:lnSpc>
                          <a:spcPct val="115000"/>
                        </a:lnSpc>
                        <a:spcAft>
                          <a:spcPts val="150"/>
                        </a:spcAft>
                      </a:pPr>
                      <a:r>
                        <a:rPr lang="en-GB" sz="1800" dirty="0">
                          <a:latin typeface="Arial"/>
                          <a:ea typeface="Times New Roman"/>
                          <a:cs typeface="Times New Roman"/>
                        </a:rPr>
                        <a:t>Communications Intelligence</a:t>
                      </a:r>
                      <a:endParaRPr lang="en-GB" sz="1800" dirty="0">
                        <a:latin typeface="Calibri"/>
                        <a:ea typeface="Times New Roman"/>
                        <a:cs typeface="Times New Roman"/>
                      </a:endParaRPr>
                    </a:p>
                    <a:p>
                      <a:pPr>
                        <a:lnSpc>
                          <a:spcPct val="115000"/>
                        </a:lnSpc>
                        <a:spcAft>
                          <a:spcPts val="150"/>
                        </a:spcAft>
                      </a:pPr>
                      <a:r>
                        <a:rPr lang="en-GB" sz="1800" dirty="0">
                          <a:latin typeface="Arial"/>
                          <a:ea typeface="Times New Roman"/>
                          <a:cs typeface="Times New Roman"/>
                        </a:rPr>
                        <a:t>Electronic Intelligence</a:t>
                      </a:r>
                      <a:endParaRPr lang="en-GB" sz="1800" dirty="0">
                        <a:latin typeface="Calibri"/>
                        <a:ea typeface="Times New Roman"/>
                        <a:cs typeface="Times New Roman"/>
                      </a:endParaRPr>
                    </a:p>
                    <a:p>
                      <a:pPr>
                        <a:lnSpc>
                          <a:spcPct val="115000"/>
                        </a:lnSpc>
                        <a:spcAft>
                          <a:spcPts val="150"/>
                        </a:spcAft>
                      </a:pPr>
                      <a:r>
                        <a:rPr lang="en-GB" sz="1800" dirty="0">
                          <a:latin typeface="Arial"/>
                          <a:ea typeface="Times New Roman"/>
                          <a:cs typeface="Times New Roman"/>
                        </a:rPr>
                        <a:t>Identification Friend of Foe</a:t>
                      </a:r>
                      <a:endParaRPr lang="en-GB" sz="1800" dirty="0">
                        <a:latin typeface="Calibri"/>
                        <a:ea typeface="Times New Roman"/>
                        <a:cs typeface="Times New Roman"/>
                      </a:endParaRPr>
                    </a:p>
                  </a:txBody>
                  <a:tcPr marL="27921" marR="27921" marT="14736" marB="14736"/>
                </a:tc>
                <a:tc>
                  <a:txBody>
                    <a:bodyPr/>
                    <a:lstStyle/>
                    <a:p>
                      <a:pPr>
                        <a:lnSpc>
                          <a:spcPct val="115000"/>
                        </a:lnSpc>
                        <a:spcAft>
                          <a:spcPts val="150"/>
                        </a:spcAft>
                      </a:pPr>
                      <a:r>
                        <a:rPr lang="en-GB" sz="1800" dirty="0">
                          <a:latin typeface="Arial"/>
                          <a:ea typeface="Times New Roman"/>
                          <a:cs typeface="Times New Roman"/>
                        </a:rPr>
                        <a:t>Sniffers</a:t>
                      </a:r>
                      <a:endParaRPr lang="en-GB" sz="1800" dirty="0">
                        <a:latin typeface="Calibri"/>
                        <a:ea typeface="Times New Roman"/>
                        <a:cs typeface="Times New Roman"/>
                      </a:endParaRPr>
                    </a:p>
                    <a:p>
                      <a:pPr>
                        <a:lnSpc>
                          <a:spcPct val="115000"/>
                        </a:lnSpc>
                        <a:spcAft>
                          <a:spcPts val="150"/>
                        </a:spcAft>
                      </a:pPr>
                      <a:r>
                        <a:rPr lang="en-GB" sz="1800" dirty="0">
                          <a:latin typeface="Arial"/>
                          <a:ea typeface="Times New Roman"/>
                          <a:cs typeface="Times New Roman"/>
                        </a:rPr>
                        <a:t>Scanners</a:t>
                      </a:r>
                      <a:endParaRPr lang="en-GB" sz="1800" dirty="0">
                        <a:latin typeface="Calibri"/>
                        <a:ea typeface="Times New Roman"/>
                        <a:cs typeface="Times New Roman"/>
                      </a:endParaRPr>
                    </a:p>
                    <a:p>
                      <a:pPr>
                        <a:lnSpc>
                          <a:spcPct val="115000"/>
                        </a:lnSpc>
                        <a:spcAft>
                          <a:spcPts val="150"/>
                        </a:spcAft>
                      </a:pPr>
                      <a:r>
                        <a:rPr lang="en-GB" sz="1800" dirty="0">
                          <a:latin typeface="Arial"/>
                          <a:ea typeface="Times New Roman"/>
                          <a:cs typeface="Times New Roman"/>
                        </a:rPr>
                        <a:t>Backdoors</a:t>
                      </a:r>
                      <a:endParaRPr lang="en-GB" sz="1800" dirty="0">
                        <a:latin typeface="Calibri"/>
                        <a:ea typeface="Times New Roman"/>
                        <a:cs typeface="Times New Roman"/>
                      </a:endParaRPr>
                    </a:p>
                    <a:p>
                      <a:pPr>
                        <a:lnSpc>
                          <a:spcPct val="115000"/>
                        </a:lnSpc>
                        <a:spcAft>
                          <a:spcPts val="150"/>
                        </a:spcAft>
                      </a:pPr>
                      <a:r>
                        <a:rPr lang="en-GB" sz="1800" dirty="0">
                          <a:latin typeface="Arial"/>
                          <a:ea typeface="Times New Roman"/>
                          <a:cs typeface="Times New Roman"/>
                        </a:rPr>
                        <a:t>Intrusion Detection Systems</a:t>
                      </a:r>
                      <a:endParaRPr lang="en-GB" sz="1800" dirty="0">
                        <a:latin typeface="Calibri"/>
                        <a:ea typeface="Times New Roman"/>
                        <a:cs typeface="Times New Roman"/>
                      </a:endParaRPr>
                    </a:p>
                  </a:txBody>
                  <a:tcPr marL="27921" marR="27921" marT="14736" marB="14736"/>
                </a:tc>
              </a:tr>
              <a:tr h="370840">
                <a:tc>
                  <a:txBody>
                    <a:bodyPr/>
                    <a:lstStyle/>
                    <a:p>
                      <a:pPr algn="ctr">
                        <a:lnSpc>
                          <a:spcPct val="115000"/>
                        </a:lnSpc>
                        <a:spcAft>
                          <a:spcPts val="0"/>
                        </a:spcAft>
                      </a:pPr>
                      <a:r>
                        <a:rPr lang="en-GB" sz="1800" b="1">
                          <a:latin typeface="Arial"/>
                          <a:ea typeface="Times New Roman"/>
                          <a:cs typeface="Times New Roman"/>
                        </a:rPr>
                        <a:t>Corrupt</a:t>
                      </a:r>
                      <a:endParaRPr lang="en-GB" sz="1800">
                        <a:latin typeface="Calibri"/>
                        <a:ea typeface="Times New Roman"/>
                        <a:cs typeface="Times New Roman"/>
                      </a:endParaRPr>
                    </a:p>
                  </a:txBody>
                  <a:tcPr marL="27921" marR="27921" marT="14736" marB="14736" anchor="ctr"/>
                </a:tc>
                <a:tc>
                  <a:txBody>
                    <a:bodyPr/>
                    <a:lstStyle/>
                    <a:p>
                      <a:pPr>
                        <a:lnSpc>
                          <a:spcPct val="115000"/>
                        </a:lnSpc>
                        <a:spcAft>
                          <a:spcPts val="150"/>
                        </a:spcAft>
                      </a:pPr>
                      <a:r>
                        <a:rPr lang="en-GB" sz="1800" dirty="0">
                          <a:latin typeface="Arial"/>
                          <a:ea typeface="Times New Roman"/>
                          <a:cs typeface="Times New Roman"/>
                        </a:rPr>
                        <a:t>Chaff</a:t>
                      </a:r>
                      <a:endParaRPr lang="en-GB" sz="1800" dirty="0">
                        <a:latin typeface="Calibri"/>
                        <a:ea typeface="Times New Roman"/>
                        <a:cs typeface="Times New Roman"/>
                      </a:endParaRPr>
                    </a:p>
                    <a:p>
                      <a:pPr>
                        <a:lnSpc>
                          <a:spcPct val="115000"/>
                        </a:lnSpc>
                        <a:spcAft>
                          <a:spcPts val="150"/>
                        </a:spcAft>
                      </a:pPr>
                      <a:r>
                        <a:rPr lang="en-GB" sz="1800" dirty="0">
                          <a:latin typeface="Arial"/>
                          <a:ea typeface="Times New Roman"/>
                          <a:cs typeface="Times New Roman"/>
                        </a:rPr>
                        <a:t>Flares</a:t>
                      </a:r>
                      <a:endParaRPr lang="en-GB" sz="1800" dirty="0">
                        <a:latin typeface="Calibri"/>
                        <a:ea typeface="Times New Roman"/>
                        <a:cs typeface="Times New Roman"/>
                      </a:endParaRPr>
                    </a:p>
                    <a:p>
                      <a:pPr>
                        <a:lnSpc>
                          <a:spcPct val="115000"/>
                        </a:lnSpc>
                        <a:spcAft>
                          <a:spcPts val="150"/>
                        </a:spcAft>
                      </a:pPr>
                      <a:r>
                        <a:rPr lang="en-GB" sz="1800" dirty="0">
                          <a:latin typeface="Arial"/>
                          <a:ea typeface="Times New Roman"/>
                          <a:cs typeface="Times New Roman"/>
                        </a:rPr>
                        <a:t>Low </a:t>
                      </a:r>
                      <a:r>
                        <a:rPr lang="en-GB" sz="1800" dirty="0" err="1">
                          <a:latin typeface="Arial"/>
                          <a:ea typeface="Times New Roman"/>
                          <a:cs typeface="Times New Roman"/>
                        </a:rPr>
                        <a:t>Observability</a:t>
                      </a:r>
                      <a:r>
                        <a:rPr lang="en-GB" sz="1800" dirty="0">
                          <a:latin typeface="Arial"/>
                          <a:ea typeface="Times New Roman"/>
                          <a:cs typeface="Times New Roman"/>
                        </a:rPr>
                        <a:t> Technology</a:t>
                      </a:r>
                      <a:endParaRPr lang="en-GB" sz="1800" dirty="0">
                        <a:latin typeface="Calibri"/>
                        <a:ea typeface="Times New Roman"/>
                        <a:cs typeface="Times New Roman"/>
                      </a:endParaRPr>
                    </a:p>
                  </a:txBody>
                  <a:tcPr marL="27921" marR="27921" marT="14736" marB="14736"/>
                </a:tc>
                <a:tc>
                  <a:txBody>
                    <a:bodyPr/>
                    <a:lstStyle/>
                    <a:p>
                      <a:pPr>
                        <a:lnSpc>
                          <a:spcPct val="115000"/>
                        </a:lnSpc>
                        <a:spcAft>
                          <a:spcPts val="150"/>
                        </a:spcAft>
                      </a:pPr>
                      <a:r>
                        <a:rPr lang="en-GB" sz="1800" dirty="0">
                          <a:latin typeface="Arial"/>
                          <a:ea typeface="Times New Roman"/>
                          <a:cs typeface="Times New Roman"/>
                        </a:rPr>
                        <a:t>Honey pots</a:t>
                      </a:r>
                      <a:endParaRPr lang="en-GB" sz="1800" dirty="0">
                        <a:latin typeface="Calibri"/>
                        <a:ea typeface="Times New Roman"/>
                        <a:cs typeface="Times New Roman"/>
                      </a:endParaRPr>
                    </a:p>
                    <a:p>
                      <a:pPr>
                        <a:lnSpc>
                          <a:spcPct val="115000"/>
                        </a:lnSpc>
                        <a:spcAft>
                          <a:spcPts val="150"/>
                        </a:spcAft>
                      </a:pPr>
                      <a:r>
                        <a:rPr lang="en-GB" sz="1800" dirty="0">
                          <a:latin typeface="Arial"/>
                          <a:ea typeface="Times New Roman"/>
                          <a:cs typeface="Times New Roman"/>
                        </a:rPr>
                        <a:t>Honey nets</a:t>
                      </a:r>
                      <a:endParaRPr lang="en-GB" sz="1800" dirty="0">
                        <a:latin typeface="Calibri"/>
                        <a:ea typeface="Times New Roman"/>
                        <a:cs typeface="Times New Roman"/>
                      </a:endParaRPr>
                    </a:p>
                    <a:p>
                      <a:pPr>
                        <a:lnSpc>
                          <a:spcPct val="115000"/>
                        </a:lnSpc>
                        <a:spcAft>
                          <a:spcPts val="150"/>
                        </a:spcAft>
                      </a:pPr>
                      <a:r>
                        <a:rPr lang="en-GB" sz="1800" dirty="0">
                          <a:latin typeface="Arial"/>
                          <a:ea typeface="Times New Roman"/>
                          <a:cs typeface="Times New Roman"/>
                        </a:rPr>
                        <a:t>Root-kits</a:t>
                      </a:r>
                      <a:endParaRPr lang="en-GB" sz="1800" dirty="0">
                        <a:latin typeface="Calibri"/>
                        <a:ea typeface="Times New Roman"/>
                        <a:cs typeface="Times New Roman"/>
                      </a:endParaRPr>
                    </a:p>
                    <a:p>
                      <a:pPr>
                        <a:lnSpc>
                          <a:spcPct val="115000"/>
                        </a:lnSpc>
                        <a:spcAft>
                          <a:spcPts val="150"/>
                        </a:spcAft>
                      </a:pPr>
                      <a:r>
                        <a:rPr lang="en-GB" sz="1800" dirty="0">
                          <a:latin typeface="Arial"/>
                          <a:ea typeface="Times New Roman"/>
                          <a:cs typeface="Times New Roman"/>
                        </a:rPr>
                        <a:t>Malware</a:t>
                      </a:r>
                      <a:endParaRPr lang="en-GB" sz="1800" dirty="0">
                        <a:latin typeface="Calibri"/>
                        <a:ea typeface="Times New Roman"/>
                        <a:cs typeface="Times New Roman"/>
                      </a:endParaRPr>
                    </a:p>
                  </a:txBody>
                  <a:tcPr marL="27921" marR="27921" marT="14736" marB="14736"/>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2" name="Diagram 1"/>
          <p:cNvGraphicFramePr/>
          <p:nvPr/>
        </p:nvGraphicFramePr>
        <p:xfrm>
          <a:off x="833380" y="914400"/>
          <a:ext cx="7465672" cy="57345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ounded Rectangle 2"/>
          <p:cNvSpPr/>
          <p:nvPr/>
        </p:nvSpPr>
        <p:spPr>
          <a:xfrm>
            <a:off x="3581400" y="3352800"/>
            <a:ext cx="2085975"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Network Warfare Attack Process</a:t>
            </a:r>
            <a:endParaRPr lang="en-US" dirty="0"/>
          </a:p>
        </p:txBody>
      </p:sp>
      <p:sp>
        <p:nvSpPr>
          <p:cNvPr id="4" name="TextBox 3"/>
          <p:cNvSpPr txBox="1"/>
          <p:nvPr/>
        </p:nvSpPr>
        <p:spPr>
          <a:xfrm>
            <a:off x="0" y="5934670"/>
            <a:ext cx="2246811" cy="923330"/>
          </a:xfrm>
          <a:prstGeom prst="rect">
            <a:avLst/>
          </a:prstGeom>
          <a:noFill/>
        </p:spPr>
        <p:txBody>
          <a:bodyPr wrap="square" rtlCol="0">
            <a:spAutoFit/>
          </a:bodyPr>
          <a:lstStyle/>
          <a:p>
            <a:r>
              <a:rPr lang="en-GB" dirty="0" smtClean="0">
                <a:solidFill>
                  <a:schemeClr val="bg1"/>
                </a:solidFill>
              </a:rPr>
              <a:t>Adapted from (Jones, </a:t>
            </a:r>
            <a:r>
              <a:rPr lang="en-GB" dirty="0" err="1" smtClean="0">
                <a:solidFill>
                  <a:schemeClr val="bg1"/>
                </a:solidFill>
              </a:rPr>
              <a:t>Kovacich</a:t>
            </a:r>
            <a:r>
              <a:rPr lang="en-GB" dirty="0" smtClean="0">
                <a:solidFill>
                  <a:schemeClr val="bg1"/>
                </a:solidFill>
              </a:rPr>
              <a:t> &amp; </a:t>
            </a:r>
            <a:r>
              <a:rPr lang="en-GB" dirty="0" err="1" smtClean="0">
                <a:solidFill>
                  <a:schemeClr val="bg1"/>
                </a:solidFill>
              </a:rPr>
              <a:t>Luzwick</a:t>
            </a:r>
            <a:r>
              <a:rPr lang="en-GB" dirty="0" smtClean="0">
                <a:solidFill>
                  <a:schemeClr val="bg1"/>
                </a:solidFill>
              </a:rPr>
              <a:t>, 2002)</a:t>
            </a:r>
            <a:endParaRPr lang="en-US" dirty="0">
              <a:solidFill>
                <a:schemeClr val="bg1"/>
              </a:solidFill>
            </a:endParaRPr>
          </a:p>
        </p:txBody>
      </p:sp>
      <p:sp>
        <p:nvSpPr>
          <p:cNvPr id="5" name="TextBox 4"/>
          <p:cNvSpPr txBox="1"/>
          <p:nvPr/>
        </p:nvSpPr>
        <p:spPr>
          <a:xfrm>
            <a:off x="0" y="152400"/>
            <a:ext cx="9144000" cy="646331"/>
          </a:xfrm>
          <a:prstGeom prst="rect">
            <a:avLst/>
          </a:prstGeom>
          <a:noFill/>
        </p:spPr>
        <p:txBody>
          <a:bodyPr wrap="square" rtlCol="0">
            <a:spAutoFit/>
          </a:bodyPr>
          <a:lstStyle/>
          <a:p>
            <a:pPr algn="ctr"/>
            <a:r>
              <a:rPr lang="en-GB" sz="3600" dirty="0" smtClean="0">
                <a:solidFill>
                  <a:schemeClr val="bg1"/>
                </a:solidFill>
                <a:latin typeface="Stencil" pitchFamily="82" charset="0"/>
              </a:rPr>
              <a:t>Network warfare Attack</a:t>
            </a:r>
            <a:endParaRPr lang="en-GB" sz="3200" dirty="0">
              <a:solidFill>
                <a:schemeClr val="bg1"/>
              </a:solidFill>
              <a:latin typeface="Stencil" pitchFamily="82"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p:cNvSpPr txBox="1"/>
          <p:nvPr/>
        </p:nvSpPr>
        <p:spPr>
          <a:xfrm>
            <a:off x="0" y="152400"/>
            <a:ext cx="9144000" cy="646331"/>
          </a:xfrm>
          <a:prstGeom prst="rect">
            <a:avLst/>
          </a:prstGeom>
          <a:noFill/>
        </p:spPr>
        <p:txBody>
          <a:bodyPr wrap="square" rtlCol="0">
            <a:spAutoFit/>
          </a:bodyPr>
          <a:lstStyle/>
          <a:p>
            <a:pPr algn="ctr"/>
            <a:r>
              <a:rPr lang="en-GB" sz="3600" dirty="0" smtClean="0">
                <a:latin typeface="Stencil" pitchFamily="82" charset="0"/>
              </a:rPr>
              <a:t>Network warfare defence</a:t>
            </a:r>
            <a:endParaRPr lang="en-GB" sz="3200" dirty="0">
              <a:latin typeface="Stencil" pitchFamily="82" charset="0"/>
            </a:endParaRPr>
          </a:p>
        </p:txBody>
      </p:sp>
      <p:cxnSp>
        <p:nvCxnSpPr>
          <p:cNvPr id="3" name="Straight Arrow Connector 2"/>
          <p:cNvCxnSpPr/>
          <p:nvPr/>
        </p:nvCxnSpPr>
        <p:spPr>
          <a:xfrm>
            <a:off x="1685925" y="3497848"/>
            <a:ext cx="7200900" cy="1588"/>
          </a:xfrm>
          <a:prstGeom prst="straightConnector1">
            <a:avLst/>
          </a:prstGeom>
          <a:ln w="101600">
            <a:tailEnd type="stealth" w="lg" len="lg"/>
          </a:ln>
        </p:spPr>
        <p:style>
          <a:lnRef idx="3">
            <a:schemeClr val="accent1"/>
          </a:lnRef>
          <a:fillRef idx="0">
            <a:schemeClr val="accent1"/>
          </a:fillRef>
          <a:effectRef idx="2">
            <a:schemeClr val="accent1"/>
          </a:effectRef>
          <a:fontRef idx="minor">
            <a:schemeClr val="tx1"/>
          </a:fontRef>
        </p:style>
      </p:cxnSp>
      <p:sp>
        <p:nvSpPr>
          <p:cNvPr id="4" name="TextBox 3"/>
          <p:cNvSpPr txBox="1"/>
          <p:nvPr/>
        </p:nvSpPr>
        <p:spPr>
          <a:xfrm>
            <a:off x="1240972" y="1345470"/>
            <a:ext cx="1632856" cy="923330"/>
          </a:xfrm>
          <a:prstGeom prst="rect">
            <a:avLst/>
          </a:prstGeom>
          <a:noFill/>
        </p:spPr>
        <p:txBody>
          <a:bodyPr wrap="square" rtlCol="0">
            <a:spAutoFit/>
          </a:bodyPr>
          <a:lstStyle/>
          <a:p>
            <a:pPr algn="ctr"/>
            <a:r>
              <a:rPr lang="en-GB" dirty="0" smtClean="0"/>
              <a:t>Intrusions past first line of defence</a:t>
            </a:r>
            <a:endParaRPr lang="en-US" dirty="0"/>
          </a:p>
        </p:txBody>
      </p:sp>
      <p:sp>
        <p:nvSpPr>
          <p:cNvPr id="5" name="TextBox 4"/>
          <p:cNvSpPr txBox="1"/>
          <p:nvPr/>
        </p:nvSpPr>
        <p:spPr>
          <a:xfrm>
            <a:off x="5577839" y="2116178"/>
            <a:ext cx="1332411" cy="646331"/>
          </a:xfrm>
          <a:prstGeom prst="rect">
            <a:avLst/>
          </a:prstGeom>
          <a:noFill/>
        </p:spPr>
        <p:txBody>
          <a:bodyPr wrap="square" rtlCol="0">
            <a:spAutoFit/>
          </a:bodyPr>
          <a:lstStyle/>
          <a:p>
            <a:pPr algn="ctr"/>
            <a:r>
              <a:rPr lang="en-GB" dirty="0" smtClean="0"/>
              <a:t>Defensive response</a:t>
            </a:r>
            <a:endParaRPr lang="en-US" dirty="0"/>
          </a:p>
        </p:txBody>
      </p:sp>
      <p:sp>
        <p:nvSpPr>
          <p:cNvPr id="6" name="TextBox 5"/>
          <p:cNvSpPr txBox="1"/>
          <p:nvPr/>
        </p:nvSpPr>
        <p:spPr>
          <a:xfrm>
            <a:off x="4358639" y="1328054"/>
            <a:ext cx="1140823" cy="646331"/>
          </a:xfrm>
          <a:prstGeom prst="rect">
            <a:avLst/>
          </a:prstGeom>
          <a:noFill/>
        </p:spPr>
        <p:txBody>
          <a:bodyPr wrap="square" rtlCol="0">
            <a:spAutoFit/>
          </a:bodyPr>
          <a:lstStyle/>
          <a:p>
            <a:pPr algn="ctr"/>
            <a:r>
              <a:rPr lang="en-GB" dirty="0" smtClean="0"/>
              <a:t>Attack mounted</a:t>
            </a:r>
            <a:endParaRPr lang="en-US" dirty="0"/>
          </a:p>
        </p:txBody>
      </p:sp>
      <p:sp>
        <p:nvSpPr>
          <p:cNvPr id="7" name="TextBox 6"/>
          <p:cNvSpPr txBox="1"/>
          <p:nvPr/>
        </p:nvSpPr>
        <p:spPr>
          <a:xfrm>
            <a:off x="2477588" y="2124888"/>
            <a:ext cx="1284454" cy="646331"/>
          </a:xfrm>
          <a:prstGeom prst="rect">
            <a:avLst/>
          </a:prstGeom>
          <a:noFill/>
        </p:spPr>
        <p:txBody>
          <a:bodyPr wrap="none" rtlCol="0">
            <a:spAutoFit/>
          </a:bodyPr>
          <a:lstStyle/>
          <a:p>
            <a:r>
              <a:rPr lang="en-GB" dirty="0" smtClean="0"/>
              <a:t>Penetration</a:t>
            </a:r>
          </a:p>
          <a:p>
            <a:pPr algn="ctr"/>
            <a:r>
              <a:rPr lang="en-GB" dirty="0" smtClean="0"/>
              <a:t>detected</a:t>
            </a:r>
            <a:endParaRPr lang="en-US" dirty="0"/>
          </a:p>
        </p:txBody>
      </p:sp>
      <p:sp>
        <p:nvSpPr>
          <p:cNvPr id="8" name="TextBox 7"/>
          <p:cNvSpPr txBox="1"/>
          <p:nvPr/>
        </p:nvSpPr>
        <p:spPr>
          <a:xfrm>
            <a:off x="6596743" y="1436910"/>
            <a:ext cx="1040606" cy="369332"/>
          </a:xfrm>
          <a:prstGeom prst="rect">
            <a:avLst/>
          </a:prstGeom>
          <a:noFill/>
        </p:spPr>
        <p:txBody>
          <a:bodyPr wrap="none" rtlCol="0">
            <a:spAutoFit/>
          </a:bodyPr>
          <a:lstStyle/>
          <a:p>
            <a:r>
              <a:rPr lang="en-GB" dirty="0" smtClean="0"/>
              <a:t>Recovery</a:t>
            </a:r>
            <a:endParaRPr lang="en-US" dirty="0"/>
          </a:p>
        </p:txBody>
      </p:sp>
      <p:sp>
        <p:nvSpPr>
          <p:cNvPr id="9" name="TextBox 8"/>
          <p:cNvSpPr txBox="1"/>
          <p:nvPr/>
        </p:nvSpPr>
        <p:spPr>
          <a:xfrm>
            <a:off x="7193280" y="2111824"/>
            <a:ext cx="1332411" cy="646331"/>
          </a:xfrm>
          <a:prstGeom prst="rect">
            <a:avLst/>
          </a:prstGeom>
          <a:noFill/>
        </p:spPr>
        <p:txBody>
          <a:bodyPr wrap="square" rtlCol="0">
            <a:spAutoFit/>
          </a:bodyPr>
          <a:lstStyle/>
          <a:p>
            <a:pPr algn="ctr"/>
            <a:r>
              <a:rPr lang="en-GB" dirty="0" smtClean="0"/>
              <a:t>Offensive response</a:t>
            </a:r>
            <a:endParaRPr lang="en-US" dirty="0"/>
          </a:p>
        </p:txBody>
      </p:sp>
      <p:sp>
        <p:nvSpPr>
          <p:cNvPr id="10" name="Right Arrow 9"/>
          <p:cNvSpPr/>
          <p:nvPr/>
        </p:nvSpPr>
        <p:spPr>
          <a:xfrm>
            <a:off x="248195" y="2599504"/>
            <a:ext cx="1449975" cy="18157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GB" dirty="0" smtClean="0"/>
              <a:t>Threats</a:t>
            </a:r>
            <a:endParaRPr lang="en-US" dirty="0"/>
          </a:p>
        </p:txBody>
      </p:sp>
      <p:sp>
        <p:nvSpPr>
          <p:cNvPr id="11" name="Explosion 1 10"/>
          <p:cNvSpPr/>
          <p:nvPr/>
        </p:nvSpPr>
        <p:spPr>
          <a:xfrm>
            <a:off x="4062549" y="2664815"/>
            <a:ext cx="1763486" cy="1698171"/>
          </a:xfrm>
          <a:prstGeom prst="irregularSeal1">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cxnSp>
        <p:nvCxnSpPr>
          <p:cNvPr id="12" name="Straight Arrow Connector 11"/>
          <p:cNvCxnSpPr>
            <a:stCxn id="4" idx="2"/>
          </p:cNvCxnSpPr>
          <p:nvPr/>
        </p:nvCxnSpPr>
        <p:spPr>
          <a:xfrm rot="16200000" flipH="1">
            <a:off x="1470770" y="2855429"/>
            <a:ext cx="1179790" cy="653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a:stCxn id="7" idx="2"/>
          </p:cNvCxnSpPr>
          <p:nvPr/>
        </p:nvCxnSpPr>
        <p:spPr>
          <a:xfrm rot="16200000" flipH="1">
            <a:off x="2782234" y="3108800"/>
            <a:ext cx="677371" cy="220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a:stCxn id="6" idx="2"/>
          </p:cNvCxnSpPr>
          <p:nvPr/>
        </p:nvCxnSpPr>
        <p:spPr>
          <a:xfrm rot="16200000" flipH="1">
            <a:off x="4366120" y="2537316"/>
            <a:ext cx="1147634" cy="2177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a:stCxn id="5" idx="2"/>
          </p:cNvCxnSpPr>
          <p:nvPr/>
        </p:nvCxnSpPr>
        <p:spPr>
          <a:xfrm rot="16200000" flipH="1">
            <a:off x="5907537" y="3099017"/>
            <a:ext cx="686081" cy="1306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a:stCxn id="8" idx="2"/>
          </p:cNvCxnSpPr>
          <p:nvPr/>
        </p:nvCxnSpPr>
        <p:spPr>
          <a:xfrm rot="16200000" flipH="1">
            <a:off x="6296977" y="2626310"/>
            <a:ext cx="1642348" cy="221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a:stCxn id="9" idx="2"/>
          </p:cNvCxnSpPr>
          <p:nvPr/>
        </p:nvCxnSpPr>
        <p:spPr>
          <a:xfrm rot="16200000" flipH="1">
            <a:off x="7516446" y="3101195"/>
            <a:ext cx="690435" cy="435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aphicFrame>
        <p:nvGraphicFramePr>
          <p:cNvPr id="18" name="Table 17"/>
          <p:cNvGraphicFramePr>
            <a:graphicFrameLocks noGrp="1"/>
          </p:cNvGraphicFramePr>
          <p:nvPr/>
        </p:nvGraphicFramePr>
        <p:xfrm>
          <a:off x="1685109" y="4440638"/>
          <a:ext cx="6492240" cy="2273663"/>
        </p:xfrm>
        <a:graphic>
          <a:graphicData uri="http://schemas.openxmlformats.org/drawingml/2006/table">
            <a:tbl>
              <a:tblPr firstRow="1" bandRow="1">
                <a:tableStyleId>{5C22544A-7EE6-4342-B048-85BDC9FD1C3A}</a:tableStyleId>
              </a:tblPr>
              <a:tblGrid>
                <a:gridCol w="2164080"/>
                <a:gridCol w="2164080"/>
                <a:gridCol w="2164080"/>
              </a:tblGrid>
              <a:tr h="719183">
                <a:tc>
                  <a:txBody>
                    <a:bodyPr/>
                    <a:lstStyle/>
                    <a:p>
                      <a:pPr algn="ctr"/>
                      <a:r>
                        <a:rPr lang="en-GB" dirty="0" smtClean="0"/>
                        <a:t>Vulnerability</a:t>
                      </a:r>
                      <a:endParaRPr lang="en-US" dirty="0"/>
                    </a:p>
                  </a:txBody>
                  <a:tcPr anchor="ctr"/>
                </a:tc>
                <a:tc>
                  <a:txBody>
                    <a:bodyPr/>
                    <a:lstStyle/>
                    <a:p>
                      <a:pPr algn="ctr"/>
                      <a:r>
                        <a:rPr lang="en-GB" dirty="0" smtClean="0"/>
                        <a:t>Impact</a:t>
                      </a:r>
                      <a:endParaRPr lang="en-US" dirty="0"/>
                    </a:p>
                  </a:txBody>
                  <a:tcPr anchor="ctr"/>
                </a:tc>
                <a:tc>
                  <a:txBody>
                    <a:bodyPr/>
                    <a:lstStyle/>
                    <a:p>
                      <a:pPr algn="ctr"/>
                      <a:r>
                        <a:rPr lang="en-GB" dirty="0" smtClean="0"/>
                        <a:t>Recovery &amp; response</a:t>
                      </a:r>
                      <a:endParaRPr lang="en-US" dirty="0"/>
                    </a:p>
                  </a:txBody>
                  <a:tcPr anchor="ctr"/>
                </a:tc>
              </a:tr>
              <a:tr h="795722">
                <a:tc>
                  <a:txBody>
                    <a:bodyPr/>
                    <a:lstStyle/>
                    <a:p>
                      <a:r>
                        <a:rPr lang="en-GB" sz="1600" dirty="0" smtClean="0"/>
                        <a:t>Keep more attacks out:</a:t>
                      </a:r>
                    </a:p>
                    <a:p>
                      <a:pPr>
                        <a:buFontTx/>
                        <a:buChar char="-"/>
                      </a:pPr>
                      <a:r>
                        <a:rPr lang="en-GB" sz="1600" dirty="0" smtClean="0"/>
                        <a:t>Earlier and more accurate attack predictors</a:t>
                      </a:r>
                    </a:p>
                    <a:p>
                      <a:pPr>
                        <a:buFontTx/>
                        <a:buChar char="-"/>
                      </a:pPr>
                      <a:r>
                        <a:rPr lang="en-GB" sz="1600" dirty="0" smtClean="0"/>
                        <a:t>Fewer</a:t>
                      </a:r>
                      <a:r>
                        <a:rPr lang="en-GB" sz="1600" baseline="0" dirty="0" smtClean="0"/>
                        <a:t> access points</a:t>
                      </a:r>
                    </a:p>
                    <a:p>
                      <a:pPr>
                        <a:buFontTx/>
                        <a:buChar char="-"/>
                      </a:pPr>
                      <a:r>
                        <a:rPr lang="en-GB" sz="1600" baseline="0" dirty="0" smtClean="0"/>
                        <a:t>Fewer weaknesses</a:t>
                      </a:r>
                      <a:endParaRPr lang="en-US" sz="1600" dirty="0"/>
                    </a:p>
                  </a:txBody>
                  <a:tcPr/>
                </a:tc>
                <a:tc>
                  <a:txBody>
                    <a:bodyPr/>
                    <a:lstStyle/>
                    <a:p>
                      <a:r>
                        <a:rPr lang="en-GB" sz="1600" dirty="0" smtClean="0"/>
                        <a:t>Reduce mission impact &amp; damage:</a:t>
                      </a:r>
                    </a:p>
                    <a:p>
                      <a:r>
                        <a:rPr lang="en-GB" sz="1600" dirty="0" smtClean="0"/>
                        <a:t>-Make defensive response earlier</a:t>
                      </a:r>
                    </a:p>
                    <a:p>
                      <a:r>
                        <a:rPr lang="en-GB" sz="1600" dirty="0" smtClean="0"/>
                        <a:t>-Work-</a:t>
                      </a:r>
                      <a:r>
                        <a:rPr lang="en-GB" sz="1600" dirty="0" err="1" smtClean="0"/>
                        <a:t>arounds</a:t>
                      </a:r>
                      <a:endParaRPr lang="en-GB" sz="1600" dirty="0" smtClean="0"/>
                    </a:p>
                    <a:p>
                      <a:r>
                        <a:rPr lang="en-GB" sz="1600" dirty="0" smtClean="0"/>
                        <a:t>-Resilient</a:t>
                      </a:r>
                      <a:r>
                        <a:rPr lang="en-GB" sz="1600" baseline="0" dirty="0" smtClean="0"/>
                        <a:t> </a:t>
                      </a:r>
                      <a:r>
                        <a:rPr lang="en-GB" sz="1600" baseline="0" dirty="0" err="1" smtClean="0"/>
                        <a:t>ConOps</a:t>
                      </a:r>
                      <a:endParaRPr lang="en-US" sz="1600" dirty="0"/>
                    </a:p>
                  </a:txBody>
                  <a:tcPr/>
                </a:tc>
                <a:tc>
                  <a:txBody>
                    <a:bodyPr/>
                    <a:lstStyle/>
                    <a:p>
                      <a:r>
                        <a:rPr lang="en-GB" sz="1600" dirty="0" smtClean="0"/>
                        <a:t>Continue operations</a:t>
                      </a:r>
                    </a:p>
                    <a:p>
                      <a:r>
                        <a:rPr lang="en-GB" sz="1600" dirty="0" smtClean="0"/>
                        <a:t>-Real</a:t>
                      </a:r>
                      <a:r>
                        <a:rPr lang="en-GB" sz="1600" baseline="0" dirty="0" smtClean="0"/>
                        <a:t> time information recovery and system reconfiguration</a:t>
                      </a:r>
                    </a:p>
                    <a:p>
                      <a:r>
                        <a:rPr lang="en-GB" sz="1600" baseline="0" dirty="0" smtClean="0"/>
                        <a:t>-Deceive BDA</a:t>
                      </a:r>
                      <a:endParaRPr lang="en-US" sz="1600" dirty="0"/>
                    </a:p>
                  </a:txBody>
                  <a:tcPr/>
                </a:tc>
              </a:tr>
            </a:tbl>
          </a:graphicData>
        </a:graphic>
      </p:graphicFrame>
      <p:sp>
        <p:nvSpPr>
          <p:cNvPr id="19" name="TextBox 18"/>
          <p:cNvSpPr txBox="1"/>
          <p:nvPr/>
        </p:nvSpPr>
        <p:spPr>
          <a:xfrm>
            <a:off x="0" y="838200"/>
            <a:ext cx="9144000" cy="461665"/>
          </a:xfrm>
          <a:prstGeom prst="rect">
            <a:avLst/>
          </a:prstGeom>
          <a:solidFill>
            <a:schemeClr val="accent1"/>
          </a:solidFill>
        </p:spPr>
        <p:txBody>
          <a:bodyPr wrap="square" rtlCol="0">
            <a:spAutoFit/>
          </a:bodyPr>
          <a:lstStyle/>
          <a:p>
            <a:pPr algn="ctr"/>
            <a:r>
              <a:rPr lang="en-GB" sz="2400" b="1" dirty="0" smtClean="0">
                <a:solidFill>
                  <a:schemeClr val="bg1"/>
                </a:solidFill>
              </a:rPr>
              <a:t>Defence-in-Depth adds layers of defence &amp; recovery at each stage</a:t>
            </a:r>
            <a:endParaRPr lang="en-US" sz="2400" b="1" dirty="0">
              <a:solidFill>
                <a:schemeClr val="bg1"/>
              </a:solidFill>
            </a:endParaRPr>
          </a:p>
        </p:txBody>
      </p:sp>
      <p:sp>
        <p:nvSpPr>
          <p:cNvPr id="20" name="TextBox 19"/>
          <p:cNvSpPr txBox="1"/>
          <p:nvPr/>
        </p:nvSpPr>
        <p:spPr>
          <a:xfrm>
            <a:off x="0" y="6119336"/>
            <a:ext cx="1600200" cy="738664"/>
          </a:xfrm>
          <a:prstGeom prst="rect">
            <a:avLst/>
          </a:prstGeom>
          <a:noFill/>
        </p:spPr>
        <p:txBody>
          <a:bodyPr wrap="square" rtlCol="0">
            <a:spAutoFit/>
          </a:bodyPr>
          <a:lstStyle/>
          <a:p>
            <a:r>
              <a:rPr lang="en-GB" sz="1400" dirty="0" smtClean="0"/>
              <a:t>Adapted from (Jones, </a:t>
            </a:r>
            <a:r>
              <a:rPr lang="en-GB" sz="1400" dirty="0" err="1" smtClean="0"/>
              <a:t>Kovacich</a:t>
            </a:r>
            <a:r>
              <a:rPr lang="en-GB" sz="1400" dirty="0" smtClean="0"/>
              <a:t> &amp; </a:t>
            </a:r>
            <a:r>
              <a:rPr lang="en-GB" sz="1400" dirty="0" err="1" smtClean="0"/>
              <a:t>Luzwick</a:t>
            </a:r>
            <a:r>
              <a:rPr lang="en-GB" sz="1400" dirty="0" smtClean="0"/>
              <a:t>, 2002)</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0" y="152400"/>
            <a:ext cx="9144000" cy="646331"/>
          </a:xfrm>
          <a:prstGeom prst="rect">
            <a:avLst/>
          </a:prstGeom>
          <a:noFill/>
        </p:spPr>
        <p:txBody>
          <a:bodyPr wrap="square" rtlCol="0">
            <a:spAutoFit/>
          </a:bodyPr>
          <a:lstStyle/>
          <a:p>
            <a:pPr algn="ctr"/>
            <a:r>
              <a:rPr lang="en-GB" sz="3600" dirty="0" smtClean="0">
                <a:solidFill>
                  <a:schemeClr val="bg1"/>
                </a:solidFill>
                <a:latin typeface="Stencil" pitchFamily="82" charset="0"/>
              </a:rPr>
              <a:t>Critical infrastructure protection</a:t>
            </a:r>
            <a:endParaRPr lang="en-GB" sz="3200" dirty="0">
              <a:solidFill>
                <a:schemeClr val="bg1"/>
              </a:solidFill>
              <a:latin typeface="Stencil" pitchFamily="82" charset="0"/>
            </a:endParaRPr>
          </a:p>
        </p:txBody>
      </p:sp>
      <p:sp>
        <p:nvSpPr>
          <p:cNvPr id="3" name="Rectangle 2"/>
          <p:cNvSpPr/>
          <p:nvPr/>
        </p:nvSpPr>
        <p:spPr>
          <a:xfrm>
            <a:off x="304800" y="1600200"/>
            <a:ext cx="8534400" cy="4524315"/>
          </a:xfrm>
          <a:prstGeom prst="rect">
            <a:avLst/>
          </a:prstGeom>
        </p:spPr>
        <p:txBody>
          <a:bodyPr wrap="square">
            <a:spAutoFit/>
          </a:bodyPr>
          <a:lstStyle/>
          <a:p>
            <a:pPr marL="182880" indent="-182880">
              <a:buFont typeface="Arial" pitchFamily="34" charset="0"/>
              <a:buChar char="•"/>
              <a:tabLst>
                <a:tab pos="514350" algn="l"/>
              </a:tabLst>
            </a:pPr>
            <a:r>
              <a:rPr lang="en-GB" sz="3200" dirty="0" smtClean="0">
                <a:solidFill>
                  <a:schemeClr val="bg1"/>
                </a:solidFill>
              </a:rPr>
              <a:t>I</a:t>
            </a:r>
            <a:r>
              <a:rPr lang="en-GB" sz="3600" dirty="0" smtClean="0">
                <a:solidFill>
                  <a:schemeClr val="bg1"/>
                </a:solidFill>
              </a:rPr>
              <a:t>nformation security protects corporate information and systems.</a:t>
            </a:r>
          </a:p>
          <a:p>
            <a:pPr marL="182880" indent="-182880">
              <a:buFont typeface="Arial" pitchFamily="34" charset="0"/>
              <a:buChar char="•"/>
              <a:tabLst>
                <a:tab pos="514350" algn="l"/>
              </a:tabLst>
            </a:pPr>
            <a:r>
              <a:rPr lang="en-GB" sz="3600" dirty="0" smtClean="0">
                <a:solidFill>
                  <a:schemeClr val="bg1"/>
                </a:solidFill>
              </a:rPr>
              <a:t>What happens if the computers control infrastructure?</a:t>
            </a:r>
          </a:p>
          <a:p>
            <a:pPr marL="182880" indent="-182880">
              <a:buFont typeface="Arial" pitchFamily="34" charset="0"/>
              <a:buChar char="•"/>
              <a:tabLst>
                <a:tab pos="514350" algn="l"/>
              </a:tabLst>
            </a:pPr>
            <a:r>
              <a:rPr lang="en-GB" sz="3600" dirty="0" smtClean="0">
                <a:solidFill>
                  <a:schemeClr val="bg1"/>
                </a:solidFill>
              </a:rPr>
              <a:t> Australian sewerage incident </a:t>
            </a:r>
          </a:p>
          <a:p>
            <a:pPr marL="182880" indent="-182880">
              <a:buFont typeface="Arial" pitchFamily="34" charset="0"/>
              <a:buChar char="•"/>
              <a:tabLst>
                <a:tab pos="514350" algn="l"/>
              </a:tabLst>
            </a:pPr>
            <a:r>
              <a:rPr lang="en-GB" sz="3600" dirty="0" smtClean="0">
                <a:solidFill>
                  <a:schemeClr val="bg1"/>
                </a:solidFill>
              </a:rPr>
              <a:t> VIDEO: </a:t>
            </a:r>
            <a:r>
              <a:rPr lang="en-GB" sz="3600" dirty="0" smtClean="0">
                <a:solidFill>
                  <a:srgbClr val="FF0000"/>
                </a:solidFill>
                <a:hlinkClick r:id="rId2"/>
              </a:rPr>
              <a:t>http://www.youtube.com/watch?v=rTkXgqK1l9A&amp;NR=1</a:t>
            </a:r>
            <a:endParaRPr lang="en-GB" sz="3600" dirty="0" smtClean="0">
              <a:solidFill>
                <a:srgbClr val="FF0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0" y="152400"/>
            <a:ext cx="9144000" cy="646331"/>
          </a:xfrm>
          <a:prstGeom prst="rect">
            <a:avLst/>
          </a:prstGeom>
          <a:noFill/>
        </p:spPr>
        <p:txBody>
          <a:bodyPr wrap="square" rtlCol="0">
            <a:spAutoFit/>
          </a:bodyPr>
          <a:lstStyle/>
          <a:p>
            <a:pPr algn="ctr"/>
            <a:r>
              <a:rPr lang="en-GB" sz="3600" dirty="0" smtClean="0">
                <a:solidFill>
                  <a:schemeClr val="bg1"/>
                </a:solidFill>
                <a:latin typeface="Stencil" pitchFamily="82" charset="0"/>
              </a:rPr>
              <a:t>Incidents</a:t>
            </a:r>
            <a:endParaRPr lang="en-GB" sz="3200" dirty="0">
              <a:solidFill>
                <a:schemeClr val="bg1"/>
              </a:solidFill>
              <a:latin typeface="Stencil" pitchFamily="82" charset="0"/>
            </a:endParaRPr>
          </a:p>
        </p:txBody>
      </p:sp>
      <p:sp>
        <p:nvSpPr>
          <p:cNvPr id="3" name="TextBox 2"/>
          <p:cNvSpPr txBox="1"/>
          <p:nvPr/>
        </p:nvSpPr>
        <p:spPr>
          <a:xfrm>
            <a:off x="381000" y="990600"/>
            <a:ext cx="7696200" cy="5509200"/>
          </a:xfrm>
          <a:prstGeom prst="rect">
            <a:avLst/>
          </a:prstGeom>
          <a:noFill/>
        </p:spPr>
        <p:txBody>
          <a:bodyPr wrap="square" rtlCol="0">
            <a:spAutoFit/>
          </a:bodyPr>
          <a:lstStyle/>
          <a:p>
            <a:r>
              <a:rPr lang="en-GB" sz="3200" dirty="0" smtClean="0">
                <a:solidFill>
                  <a:schemeClr val="bg1"/>
                </a:solidFill>
              </a:rPr>
              <a:t>Solar Sunrise (1998)			</a:t>
            </a:r>
          </a:p>
          <a:p>
            <a:r>
              <a:rPr lang="en-GB" sz="3200" dirty="0" smtClean="0">
                <a:solidFill>
                  <a:schemeClr val="bg1"/>
                </a:solidFill>
              </a:rPr>
              <a:t>Moonlight Maze (1999)		Russia?</a:t>
            </a:r>
          </a:p>
          <a:p>
            <a:r>
              <a:rPr lang="en-GB" sz="3200" dirty="0" smtClean="0">
                <a:solidFill>
                  <a:schemeClr val="bg1"/>
                </a:solidFill>
              </a:rPr>
              <a:t>Titan Rain (2003-2004)		China?</a:t>
            </a:r>
          </a:p>
          <a:p>
            <a:r>
              <a:rPr lang="en-GB" sz="3200" dirty="0" smtClean="0">
                <a:solidFill>
                  <a:schemeClr val="bg1"/>
                </a:solidFill>
              </a:rPr>
              <a:t>Vodafone Greece (2004-2005)</a:t>
            </a:r>
          </a:p>
          <a:p>
            <a:r>
              <a:rPr lang="en-GB" sz="3200" dirty="0" smtClean="0">
                <a:solidFill>
                  <a:schemeClr val="bg1"/>
                </a:solidFill>
              </a:rPr>
              <a:t>Estonia (2007)				Russia?</a:t>
            </a:r>
          </a:p>
          <a:p>
            <a:r>
              <a:rPr lang="en-GB" sz="3200" dirty="0" smtClean="0">
                <a:solidFill>
                  <a:schemeClr val="bg1"/>
                </a:solidFill>
              </a:rPr>
              <a:t>Georgia (2008)				Russia?</a:t>
            </a:r>
          </a:p>
          <a:p>
            <a:r>
              <a:rPr lang="en-GB" sz="3200" dirty="0" smtClean="0">
                <a:solidFill>
                  <a:schemeClr val="bg1"/>
                </a:solidFill>
              </a:rPr>
              <a:t>Korea (2009)</a:t>
            </a:r>
          </a:p>
          <a:p>
            <a:r>
              <a:rPr lang="en-GB" sz="3200" dirty="0" smtClean="0">
                <a:solidFill>
                  <a:schemeClr val="bg1"/>
                </a:solidFill>
              </a:rPr>
              <a:t>Twitter (2009)</a:t>
            </a:r>
          </a:p>
          <a:p>
            <a:r>
              <a:rPr lang="en-GB" sz="3200" dirty="0" err="1" smtClean="0">
                <a:solidFill>
                  <a:schemeClr val="bg1"/>
                </a:solidFill>
              </a:rPr>
              <a:t>GhostNet</a:t>
            </a:r>
            <a:r>
              <a:rPr lang="en-GB" sz="3200" dirty="0" smtClean="0">
                <a:solidFill>
                  <a:schemeClr val="bg1"/>
                </a:solidFill>
              </a:rPr>
              <a:t> (2007-2009)		China?</a:t>
            </a:r>
          </a:p>
          <a:p>
            <a:r>
              <a:rPr lang="en-GB" sz="3200" dirty="0" err="1" smtClean="0">
                <a:solidFill>
                  <a:schemeClr val="bg1"/>
                </a:solidFill>
              </a:rPr>
              <a:t>GhostNet</a:t>
            </a:r>
            <a:r>
              <a:rPr lang="en-GB" sz="3200" dirty="0" smtClean="0">
                <a:solidFill>
                  <a:schemeClr val="bg1"/>
                </a:solidFill>
              </a:rPr>
              <a:t> 2.0 (2009-2010)		China?</a:t>
            </a:r>
          </a:p>
          <a:p>
            <a:r>
              <a:rPr lang="en-GB" sz="3200" dirty="0" smtClean="0">
                <a:solidFill>
                  <a:schemeClr val="bg1"/>
                </a:solidFill>
              </a:rPr>
              <a:t>Aurora/Google (2009-2010)		China?</a:t>
            </a:r>
            <a:endParaRPr lang="en-GB" sz="3200" dirty="0">
              <a:solidFill>
                <a:schemeClr val="bg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52400"/>
            <a:ext cx="9144000" cy="646331"/>
          </a:xfrm>
          <a:prstGeom prst="rect">
            <a:avLst/>
          </a:prstGeom>
          <a:noFill/>
        </p:spPr>
        <p:txBody>
          <a:bodyPr wrap="square" rtlCol="0">
            <a:spAutoFit/>
          </a:bodyPr>
          <a:lstStyle/>
          <a:p>
            <a:pPr algn="ctr"/>
            <a:r>
              <a:rPr lang="en-GB" sz="3600" dirty="0" smtClean="0">
                <a:latin typeface="Stencil" pitchFamily="82" charset="0"/>
              </a:rPr>
              <a:t>Media &amp; web info wars</a:t>
            </a:r>
            <a:endParaRPr lang="en-GB" sz="3200" dirty="0">
              <a:latin typeface="Stencil" pitchFamily="82" charset="0"/>
            </a:endParaRPr>
          </a:p>
        </p:txBody>
      </p:sp>
      <p:sp>
        <p:nvSpPr>
          <p:cNvPr id="3" name="TextBox 2"/>
          <p:cNvSpPr txBox="1"/>
          <p:nvPr/>
        </p:nvSpPr>
        <p:spPr>
          <a:xfrm>
            <a:off x="381000" y="990600"/>
            <a:ext cx="3657600" cy="3416320"/>
          </a:xfrm>
          <a:prstGeom prst="rect">
            <a:avLst/>
          </a:prstGeom>
          <a:noFill/>
        </p:spPr>
        <p:txBody>
          <a:bodyPr wrap="square" rtlCol="0">
            <a:spAutoFit/>
          </a:bodyPr>
          <a:lstStyle/>
          <a:p>
            <a:pPr>
              <a:buFont typeface="Arial" pitchFamily="34" charset="0"/>
              <a:buChar char="•"/>
            </a:pPr>
            <a:r>
              <a:rPr lang="en-GB" sz="3600" dirty="0" smtClean="0"/>
              <a:t> NATO </a:t>
            </a:r>
            <a:r>
              <a:rPr lang="en-GB" sz="3600" dirty="0" err="1" smtClean="0"/>
              <a:t>vs</a:t>
            </a:r>
            <a:r>
              <a:rPr lang="en-GB" sz="3600" dirty="0" smtClean="0"/>
              <a:t> Serbia</a:t>
            </a:r>
          </a:p>
          <a:p>
            <a:pPr>
              <a:buFont typeface="Arial" pitchFamily="34" charset="0"/>
              <a:buChar char="•"/>
            </a:pPr>
            <a:r>
              <a:rPr lang="en-GB" sz="3600" dirty="0" smtClean="0"/>
              <a:t> Afghanistan</a:t>
            </a:r>
          </a:p>
          <a:p>
            <a:pPr>
              <a:buFont typeface="Arial" pitchFamily="34" charset="0"/>
              <a:buChar char="•"/>
            </a:pPr>
            <a:r>
              <a:rPr lang="en-GB" sz="3600" dirty="0" smtClean="0"/>
              <a:t> Gulf War 2</a:t>
            </a:r>
          </a:p>
          <a:p>
            <a:pPr>
              <a:buFont typeface="Arial" pitchFamily="34" charset="0"/>
              <a:buChar char="•"/>
            </a:pPr>
            <a:r>
              <a:rPr lang="en-GB" sz="3600" dirty="0" smtClean="0"/>
              <a:t> </a:t>
            </a:r>
            <a:r>
              <a:rPr lang="en-GB" sz="3600" dirty="0" err="1" smtClean="0"/>
              <a:t>Wikileaks</a:t>
            </a:r>
            <a:endParaRPr lang="en-GB" sz="3600" dirty="0" smtClean="0"/>
          </a:p>
          <a:p>
            <a:pPr>
              <a:buFont typeface="Arial" pitchFamily="34" charset="0"/>
              <a:buChar char="•"/>
            </a:pPr>
            <a:r>
              <a:rPr lang="en-GB" sz="3600" dirty="0" smtClean="0"/>
              <a:t> Israel / Palestine</a:t>
            </a:r>
          </a:p>
          <a:p>
            <a:pPr>
              <a:buFont typeface="Arial" pitchFamily="34" charset="0"/>
              <a:buChar char="•"/>
            </a:pPr>
            <a:r>
              <a:rPr lang="en-GB" sz="3600" dirty="0" smtClean="0"/>
              <a:t> India / Pakistan</a:t>
            </a:r>
            <a:endParaRPr lang="en-GB" sz="3600" dirty="0"/>
          </a:p>
        </p:txBody>
      </p:sp>
      <p:sp>
        <p:nvSpPr>
          <p:cNvPr id="4" name="TextBox 3"/>
          <p:cNvSpPr txBox="1"/>
          <p:nvPr/>
        </p:nvSpPr>
        <p:spPr>
          <a:xfrm>
            <a:off x="4953000" y="4353342"/>
            <a:ext cx="3276600" cy="2123658"/>
          </a:xfrm>
          <a:prstGeom prst="rect">
            <a:avLst/>
          </a:prstGeom>
          <a:noFill/>
        </p:spPr>
        <p:txBody>
          <a:bodyPr wrap="square" rtlCol="0">
            <a:spAutoFit/>
          </a:bodyPr>
          <a:lstStyle/>
          <a:p>
            <a:r>
              <a:rPr lang="en-GB" sz="3600" dirty="0" smtClean="0"/>
              <a:t>Other</a:t>
            </a:r>
          </a:p>
          <a:p>
            <a:pPr>
              <a:buFont typeface="Arial" pitchFamily="34" charset="0"/>
              <a:buChar char="•"/>
            </a:pPr>
            <a:r>
              <a:rPr lang="en-GB" sz="3200" dirty="0" smtClean="0"/>
              <a:t>Moldova</a:t>
            </a:r>
          </a:p>
          <a:p>
            <a:pPr>
              <a:buFont typeface="Arial" pitchFamily="34" charset="0"/>
              <a:buChar char="•"/>
            </a:pPr>
            <a:r>
              <a:rPr lang="en-GB" sz="3200" dirty="0" smtClean="0"/>
              <a:t>Urumqi (China)</a:t>
            </a:r>
          </a:p>
          <a:p>
            <a:pPr>
              <a:buFont typeface="Arial" pitchFamily="34" charset="0"/>
              <a:buChar char="•"/>
            </a:pPr>
            <a:r>
              <a:rPr lang="en-GB" sz="3200" dirty="0" smtClean="0"/>
              <a:t>Iran</a:t>
            </a:r>
            <a:endParaRPr lang="en-GB" sz="3200" dirty="0"/>
          </a:p>
        </p:txBody>
      </p:sp>
      <p:pic>
        <p:nvPicPr>
          <p:cNvPr id="4098" name="Picture 2" descr="http://www.timeslive.co.za/multimedia/dynamic/00099/Iran_protest_99499b.jpg"/>
          <p:cNvPicPr>
            <a:picLocks noChangeAspect="1" noChangeArrowheads="1"/>
          </p:cNvPicPr>
          <p:nvPr/>
        </p:nvPicPr>
        <p:blipFill>
          <a:blip r:embed="rId2" cstate="print"/>
          <a:srcRect/>
          <a:stretch>
            <a:fillRect/>
          </a:stretch>
        </p:blipFill>
        <p:spPr bwMode="auto">
          <a:xfrm>
            <a:off x="0" y="4762500"/>
            <a:ext cx="2857500" cy="2095500"/>
          </a:xfrm>
          <a:prstGeom prst="rect">
            <a:avLst/>
          </a:prstGeom>
          <a:noFill/>
        </p:spPr>
      </p:pic>
      <p:pic>
        <p:nvPicPr>
          <p:cNvPr id="4100" name="Picture 4" descr="http://www.digiactive.org/wp-content/uploads/3429118253_a16edc434e.jpg"/>
          <p:cNvPicPr>
            <a:picLocks noChangeAspect="1" noChangeArrowheads="1"/>
          </p:cNvPicPr>
          <p:nvPr/>
        </p:nvPicPr>
        <p:blipFill>
          <a:blip r:embed="rId3" cstate="print"/>
          <a:srcRect/>
          <a:stretch>
            <a:fillRect/>
          </a:stretch>
        </p:blipFill>
        <p:spPr bwMode="auto">
          <a:xfrm>
            <a:off x="4953000" y="1371600"/>
            <a:ext cx="3810000" cy="2857500"/>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i.bnet.com/blogs/spy_vs_spy.jpg"/>
          <p:cNvPicPr>
            <a:picLocks noChangeAspect="1" noChangeArrowheads="1"/>
          </p:cNvPicPr>
          <p:nvPr/>
        </p:nvPicPr>
        <p:blipFill>
          <a:blip r:embed="rId2" cstate="print"/>
          <a:srcRect/>
          <a:stretch>
            <a:fillRect/>
          </a:stretch>
        </p:blipFill>
        <p:spPr bwMode="auto">
          <a:xfrm>
            <a:off x="6781800" y="4829175"/>
            <a:ext cx="2095500" cy="2028825"/>
          </a:xfrm>
          <a:prstGeom prst="rect">
            <a:avLst/>
          </a:prstGeom>
          <a:noFill/>
        </p:spPr>
      </p:pic>
      <p:sp>
        <p:nvSpPr>
          <p:cNvPr id="3" name="TextBox 2"/>
          <p:cNvSpPr txBox="1"/>
          <p:nvPr/>
        </p:nvSpPr>
        <p:spPr>
          <a:xfrm>
            <a:off x="0" y="152400"/>
            <a:ext cx="9144000" cy="646331"/>
          </a:xfrm>
          <a:prstGeom prst="rect">
            <a:avLst/>
          </a:prstGeom>
          <a:noFill/>
        </p:spPr>
        <p:txBody>
          <a:bodyPr wrap="square" rtlCol="0">
            <a:spAutoFit/>
          </a:bodyPr>
          <a:lstStyle/>
          <a:p>
            <a:pPr algn="ctr"/>
            <a:r>
              <a:rPr lang="en-GB" sz="3600" dirty="0" smtClean="0">
                <a:latin typeface="Stencil" pitchFamily="82" charset="0"/>
              </a:rPr>
              <a:t>Role of </a:t>
            </a:r>
            <a:r>
              <a:rPr lang="en-GB" sz="3600" dirty="0" err="1" smtClean="0">
                <a:latin typeface="Stencil" pitchFamily="82" charset="0"/>
              </a:rPr>
              <a:t>Whitehats</a:t>
            </a:r>
            <a:r>
              <a:rPr lang="en-GB" sz="3600" dirty="0" smtClean="0">
                <a:latin typeface="Stencil" pitchFamily="82" charset="0"/>
              </a:rPr>
              <a:t> / ethical hackers</a:t>
            </a:r>
            <a:endParaRPr lang="en-GB" sz="3200" dirty="0">
              <a:latin typeface="Stencil" pitchFamily="82" charset="0"/>
            </a:endParaRPr>
          </a:p>
        </p:txBody>
      </p:sp>
      <p:sp>
        <p:nvSpPr>
          <p:cNvPr id="4" name="TextBox 3"/>
          <p:cNvSpPr txBox="1"/>
          <p:nvPr/>
        </p:nvSpPr>
        <p:spPr>
          <a:xfrm>
            <a:off x="381000" y="1295400"/>
            <a:ext cx="8458200" cy="2985433"/>
          </a:xfrm>
          <a:prstGeom prst="rect">
            <a:avLst/>
          </a:prstGeom>
          <a:noFill/>
        </p:spPr>
        <p:txBody>
          <a:bodyPr wrap="square" rtlCol="0">
            <a:spAutoFit/>
          </a:bodyPr>
          <a:lstStyle/>
          <a:p>
            <a:r>
              <a:rPr lang="en-GB" sz="3600" dirty="0" smtClean="0"/>
              <a:t>Computer Network Support:</a:t>
            </a:r>
          </a:p>
          <a:p>
            <a:pPr>
              <a:buFont typeface="Arial" pitchFamily="34" charset="0"/>
              <a:buChar char="•"/>
            </a:pPr>
            <a:r>
              <a:rPr lang="en-GB" sz="3200" dirty="0" smtClean="0"/>
              <a:t> Penetration / vulnerability testing</a:t>
            </a:r>
          </a:p>
          <a:p>
            <a:pPr>
              <a:buFont typeface="Arial" pitchFamily="34" charset="0"/>
              <a:buChar char="•"/>
            </a:pPr>
            <a:r>
              <a:rPr lang="en-GB" sz="3200" dirty="0" smtClean="0"/>
              <a:t> “Intelligence” &amp; awareness support</a:t>
            </a:r>
          </a:p>
          <a:p>
            <a:pPr>
              <a:buFont typeface="Arial" pitchFamily="34" charset="0"/>
              <a:buChar char="•"/>
            </a:pPr>
            <a:r>
              <a:rPr lang="en-GB" sz="3200" dirty="0" smtClean="0"/>
              <a:t> Information security / assurance</a:t>
            </a:r>
          </a:p>
          <a:p>
            <a:endParaRPr lang="en-GB" sz="2800" dirty="0" smtClean="0"/>
          </a:p>
          <a:p>
            <a:endParaRPr lang="en-GB" sz="2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152400"/>
            <a:ext cx="9144000" cy="646331"/>
          </a:xfrm>
          <a:prstGeom prst="rect">
            <a:avLst/>
          </a:prstGeom>
          <a:noFill/>
        </p:spPr>
        <p:txBody>
          <a:bodyPr wrap="square" rtlCol="0">
            <a:spAutoFit/>
          </a:bodyPr>
          <a:lstStyle/>
          <a:p>
            <a:pPr algn="ctr"/>
            <a:r>
              <a:rPr lang="en-GB" sz="3600" dirty="0" smtClean="0">
                <a:latin typeface="Stencil" pitchFamily="82" charset="0"/>
              </a:rPr>
              <a:t>Future Information Warfare</a:t>
            </a:r>
            <a:endParaRPr lang="en-GB" sz="4000" dirty="0">
              <a:latin typeface="Stencil" pitchFamily="82" charset="0"/>
            </a:endParaRPr>
          </a:p>
        </p:txBody>
      </p:sp>
      <p:sp>
        <p:nvSpPr>
          <p:cNvPr id="4" name="TextBox 3"/>
          <p:cNvSpPr txBox="1"/>
          <p:nvPr/>
        </p:nvSpPr>
        <p:spPr>
          <a:xfrm>
            <a:off x="228600" y="1066800"/>
            <a:ext cx="8763001" cy="5201424"/>
          </a:xfrm>
          <a:prstGeom prst="rect">
            <a:avLst/>
          </a:prstGeom>
          <a:noFill/>
        </p:spPr>
        <p:txBody>
          <a:bodyPr wrap="square" rtlCol="0">
            <a:spAutoFit/>
          </a:bodyPr>
          <a:lstStyle/>
          <a:p>
            <a:r>
              <a:rPr lang="en-GB" sz="3600" dirty="0" smtClean="0"/>
              <a:t>Mobile IW?</a:t>
            </a:r>
          </a:p>
          <a:p>
            <a:pPr marL="274320" indent="-274320">
              <a:buFont typeface="Arial" pitchFamily="34" charset="0"/>
              <a:buChar char="•"/>
            </a:pPr>
            <a:r>
              <a:rPr lang="en-GB" sz="3200" dirty="0" err="1" smtClean="0"/>
              <a:t>Smartphones</a:t>
            </a:r>
            <a:r>
              <a:rPr lang="en-GB" sz="3200" dirty="0" smtClean="0"/>
              <a:t> are mini-computers without the security</a:t>
            </a:r>
          </a:p>
          <a:p>
            <a:pPr marL="274320" indent="-274320">
              <a:buFont typeface="Arial" pitchFamily="34" charset="0"/>
              <a:buChar char="•"/>
            </a:pPr>
            <a:r>
              <a:rPr lang="en-GB" sz="3200" dirty="0" smtClean="0"/>
              <a:t>Combining threats &amp; vulnerabilities of internet, wireless &amp; cell phones</a:t>
            </a:r>
          </a:p>
          <a:p>
            <a:pPr marL="274320" indent="-274320">
              <a:buFont typeface="Arial" pitchFamily="34" charset="0"/>
              <a:buChar char="•"/>
            </a:pPr>
            <a:r>
              <a:rPr lang="en-GB" sz="3200" dirty="0" smtClean="0"/>
              <a:t>4.1 billion mobile endpoints expected by 2014 (</a:t>
            </a:r>
            <a:r>
              <a:rPr lang="en-GB" sz="3200" dirty="0" smtClean="0">
                <a:hlinkClick r:id="rId2"/>
              </a:rPr>
              <a:t>www.mobileactivedefense.com</a:t>
            </a:r>
            <a:r>
              <a:rPr lang="en-GB" sz="3200" dirty="0" smtClean="0"/>
              <a:t>)</a:t>
            </a:r>
          </a:p>
          <a:p>
            <a:pPr marL="274320" indent="-274320"/>
            <a:endParaRPr lang="en-GB" sz="3200" dirty="0" smtClean="0"/>
          </a:p>
          <a:p>
            <a:pPr marL="274320" indent="-274320"/>
            <a:r>
              <a:rPr lang="en-GB" sz="3600" dirty="0" smtClean="0"/>
              <a:t>Quantum computing?</a:t>
            </a:r>
          </a:p>
          <a:p>
            <a:endParaRPr lang="en-GB" sz="3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p:cNvSpPr txBox="1"/>
          <p:nvPr/>
        </p:nvSpPr>
        <p:spPr>
          <a:xfrm>
            <a:off x="0" y="152400"/>
            <a:ext cx="9144000" cy="646331"/>
          </a:xfrm>
          <a:prstGeom prst="rect">
            <a:avLst/>
          </a:prstGeom>
          <a:noFill/>
        </p:spPr>
        <p:txBody>
          <a:bodyPr wrap="square" rtlCol="0">
            <a:spAutoFit/>
          </a:bodyPr>
          <a:lstStyle/>
          <a:p>
            <a:pPr algn="ctr"/>
            <a:r>
              <a:rPr lang="en-GB" sz="3600" dirty="0" smtClean="0">
                <a:solidFill>
                  <a:schemeClr val="bg1"/>
                </a:solidFill>
                <a:latin typeface="Stencil" pitchFamily="82" charset="0"/>
              </a:rPr>
              <a:t>What is Information Warfare?</a:t>
            </a:r>
            <a:endParaRPr lang="en-GB" sz="4000" dirty="0">
              <a:solidFill>
                <a:schemeClr val="bg1"/>
              </a:solidFill>
              <a:latin typeface="Stencil" pitchFamily="82" charset="0"/>
            </a:endParaRPr>
          </a:p>
        </p:txBody>
      </p:sp>
      <p:sp>
        <p:nvSpPr>
          <p:cNvPr id="5" name="TextBox 4"/>
          <p:cNvSpPr txBox="1"/>
          <p:nvPr/>
        </p:nvSpPr>
        <p:spPr>
          <a:xfrm>
            <a:off x="304800" y="1600200"/>
            <a:ext cx="8534400" cy="1938992"/>
          </a:xfrm>
          <a:prstGeom prst="rect">
            <a:avLst/>
          </a:prstGeom>
          <a:noFill/>
        </p:spPr>
        <p:txBody>
          <a:bodyPr wrap="square" rtlCol="0">
            <a:spAutoFit/>
          </a:bodyPr>
          <a:lstStyle/>
          <a:p>
            <a:pPr algn="just"/>
            <a:r>
              <a:rPr lang="en-GB" sz="2000" dirty="0" smtClean="0"/>
              <a:t>“All actions taken to defend the military’s information-based processes, information systems and communications networks and to destroy, neutralise or exploit the enemy’s similar capabilities within the physical, information and cognitive domains.” Maj. Gen. </a:t>
            </a:r>
            <a:r>
              <a:rPr lang="en-GB" sz="2000" dirty="0" err="1" smtClean="0"/>
              <a:t>Brazzoli</a:t>
            </a:r>
            <a:endParaRPr lang="en-GB" sz="2000" dirty="0" smtClean="0"/>
          </a:p>
          <a:p>
            <a:pPr algn="just"/>
            <a:endParaRPr lang="en-GB" sz="2000" dirty="0" smtClean="0"/>
          </a:p>
          <a:p>
            <a:pPr algn="just"/>
            <a:endParaRPr lang="en-GB" sz="2000" dirty="0"/>
          </a:p>
        </p:txBody>
      </p:sp>
      <p:sp>
        <p:nvSpPr>
          <p:cNvPr id="6" name="TextBox 5"/>
          <p:cNvSpPr txBox="1"/>
          <p:nvPr/>
        </p:nvSpPr>
        <p:spPr>
          <a:xfrm>
            <a:off x="304800" y="1600200"/>
            <a:ext cx="8534400" cy="3170099"/>
          </a:xfrm>
          <a:prstGeom prst="rect">
            <a:avLst/>
          </a:prstGeom>
          <a:noFill/>
        </p:spPr>
        <p:txBody>
          <a:bodyPr wrap="square" rtlCol="0">
            <a:spAutoFit/>
          </a:bodyPr>
          <a:lstStyle/>
          <a:p>
            <a:pPr algn="just"/>
            <a:r>
              <a:rPr lang="en-GB" sz="2000" dirty="0" smtClean="0">
                <a:solidFill>
                  <a:schemeClr val="bg1"/>
                </a:solidFill>
              </a:rPr>
              <a:t>“All actions taken to defend the military’s information-based processes, information systems and communications networks and to destroy, neutralise or exploit the enemy’s similar capabilities within the physical, information and cognitive domains.” Maj. Gen. </a:t>
            </a:r>
            <a:r>
              <a:rPr lang="en-GB" sz="2000" dirty="0" err="1" smtClean="0">
                <a:solidFill>
                  <a:schemeClr val="bg1"/>
                </a:solidFill>
              </a:rPr>
              <a:t>Brazzoli</a:t>
            </a:r>
            <a:r>
              <a:rPr lang="en-GB" sz="2000" dirty="0" smtClean="0">
                <a:solidFill>
                  <a:schemeClr val="bg1"/>
                </a:solidFill>
              </a:rPr>
              <a:t> – SANDF Vision 2020</a:t>
            </a:r>
          </a:p>
          <a:p>
            <a:pPr algn="just"/>
            <a:endParaRPr lang="en-GB" sz="2000" dirty="0" smtClean="0">
              <a:solidFill>
                <a:schemeClr val="bg1"/>
              </a:solidFill>
            </a:endParaRPr>
          </a:p>
          <a:p>
            <a:pPr algn="just"/>
            <a:r>
              <a:rPr lang="en-GB" sz="2000" dirty="0" smtClean="0">
                <a:solidFill>
                  <a:schemeClr val="bg1"/>
                </a:solidFill>
              </a:rPr>
              <a:t>“Offensive and defensive operations against information resources of a "win-lose" nature. It is conducted because information resources have value to people. Offensive operations aim to increase this value for the offence while decreasing it for the defence. Defensive operations seek to counter potential losses in value.” Dorothy Denning – Information Warfare &amp; Security</a:t>
            </a:r>
            <a:endParaRPr lang="en-GB" sz="2000"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0" y="152400"/>
            <a:ext cx="9144000" cy="646331"/>
          </a:xfrm>
          <a:prstGeom prst="rect">
            <a:avLst/>
          </a:prstGeom>
          <a:noFill/>
        </p:spPr>
        <p:txBody>
          <a:bodyPr wrap="square" rtlCol="0">
            <a:spAutoFit/>
          </a:bodyPr>
          <a:lstStyle/>
          <a:p>
            <a:pPr algn="ctr"/>
            <a:r>
              <a:rPr lang="en-GB" sz="3600" dirty="0" smtClean="0">
                <a:solidFill>
                  <a:schemeClr val="bg1"/>
                </a:solidFill>
                <a:latin typeface="Stencil" pitchFamily="82" charset="0"/>
              </a:rPr>
              <a:t>What is Information Warfare?</a:t>
            </a:r>
            <a:endParaRPr lang="en-GB" sz="4000" dirty="0">
              <a:solidFill>
                <a:schemeClr val="bg1"/>
              </a:solidFill>
              <a:latin typeface="Stencil" pitchFamily="82" charset="0"/>
            </a:endParaRPr>
          </a:p>
        </p:txBody>
      </p:sp>
      <p:sp>
        <p:nvSpPr>
          <p:cNvPr id="3" name="TextBox 2"/>
          <p:cNvSpPr txBox="1"/>
          <p:nvPr/>
        </p:nvSpPr>
        <p:spPr>
          <a:xfrm>
            <a:off x="457200" y="1371600"/>
            <a:ext cx="3760388" cy="2062103"/>
          </a:xfrm>
          <a:prstGeom prst="rect">
            <a:avLst/>
          </a:prstGeom>
          <a:noFill/>
        </p:spPr>
        <p:txBody>
          <a:bodyPr wrap="none" rtlCol="0">
            <a:spAutoFit/>
          </a:bodyPr>
          <a:lstStyle/>
          <a:p>
            <a:r>
              <a:rPr lang="en-GB" sz="3200" dirty="0" smtClean="0">
                <a:solidFill>
                  <a:schemeClr val="bg1"/>
                </a:solidFill>
              </a:rPr>
              <a:t>Winn </a:t>
            </a:r>
            <a:r>
              <a:rPr lang="en-GB" sz="3200" dirty="0" err="1" smtClean="0">
                <a:solidFill>
                  <a:schemeClr val="bg1"/>
                </a:solidFill>
              </a:rPr>
              <a:t>Schwartau</a:t>
            </a:r>
            <a:r>
              <a:rPr lang="en-GB" sz="3200" dirty="0" smtClean="0">
                <a:solidFill>
                  <a:schemeClr val="bg1"/>
                </a:solidFill>
              </a:rPr>
              <a:t>:</a:t>
            </a:r>
          </a:p>
          <a:p>
            <a:r>
              <a:rPr lang="en-GB" sz="3200" dirty="0" smtClean="0">
                <a:solidFill>
                  <a:schemeClr val="bg1"/>
                </a:solidFill>
              </a:rPr>
              <a:t>Class I: Personal IW</a:t>
            </a:r>
          </a:p>
          <a:p>
            <a:r>
              <a:rPr lang="en-GB" sz="3200" dirty="0" smtClean="0">
                <a:solidFill>
                  <a:schemeClr val="bg1"/>
                </a:solidFill>
              </a:rPr>
              <a:t>Class II: Corporate IW</a:t>
            </a:r>
          </a:p>
          <a:p>
            <a:r>
              <a:rPr lang="en-GB" sz="3200" dirty="0" smtClean="0">
                <a:solidFill>
                  <a:schemeClr val="bg1"/>
                </a:solidFill>
              </a:rPr>
              <a:t>Class III: Global IW</a:t>
            </a:r>
            <a:endParaRPr lang="en-GB" sz="3200" dirty="0">
              <a:solidFill>
                <a:schemeClr val="bg1"/>
              </a:solidFill>
            </a:endParaRPr>
          </a:p>
        </p:txBody>
      </p:sp>
      <p:sp>
        <p:nvSpPr>
          <p:cNvPr id="4" name="TextBox 3"/>
          <p:cNvSpPr txBox="1"/>
          <p:nvPr/>
        </p:nvSpPr>
        <p:spPr>
          <a:xfrm>
            <a:off x="4495800" y="1371600"/>
            <a:ext cx="4386970" cy="2062103"/>
          </a:xfrm>
          <a:prstGeom prst="rect">
            <a:avLst/>
          </a:prstGeom>
          <a:noFill/>
        </p:spPr>
        <p:txBody>
          <a:bodyPr wrap="none" rtlCol="0">
            <a:spAutoFit/>
          </a:bodyPr>
          <a:lstStyle/>
          <a:p>
            <a:r>
              <a:rPr lang="en-GB" sz="3200" dirty="0" smtClean="0">
                <a:solidFill>
                  <a:schemeClr val="bg1"/>
                </a:solidFill>
              </a:rPr>
              <a:t>Cronin &amp; Crawford:</a:t>
            </a:r>
          </a:p>
          <a:p>
            <a:r>
              <a:rPr lang="en-GB" sz="3200" dirty="0" smtClean="0">
                <a:solidFill>
                  <a:schemeClr val="bg1"/>
                </a:solidFill>
              </a:rPr>
              <a:t>Personal IW</a:t>
            </a:r>
          </a:p>
          <a:p>
            <a:r>
              <a:rPr lang="en-GB" sz="3200" dirty="0" smtClean="0">
                <a:solidFill>
                  <a:schemeClr val="bg1"/>
                </a:solidFill>
              </a:rPr>
              <a:t>Corporate / economic IW</a:t>
            </a:r>
          </a:p>
          <a:p>
            <a:r>
              <a:rPr lang="en-GB" sz="3200" dirty="0" smtClean="0">
                <a:solidFill>
                  <a:schemeClr val="bg1"/>
                </a:solidFill>
              </a:rPr>
              <a:t>Community / social IW</a:t>
            </a:r>
            <a:endParaRPr lang="en-GB" sz="3200" dirty="0">
              <a:solidFill>
                <a:schemeClr val="bg1"/>
              </a:solidFill>
            </a:endParaRPr>
          </a:p>
        </p:txBody>
      </p:sp>
      <p:sp>
        <p:nvSpPr>
          <p:cNvPr id="7" name="TextBox 6"/>
          <p:cNvSpPr txBox="1"/>
          <p:nvPr/>
        </p:nvSpPr>
        <p:spPr>
          <a:xfrm>
            <a:off x="0" y="4180344"/>
            <a:ext cx="9144000" cy="3046988"/>
          </a:xfrm>
          <a:prstGeom prst="rect">
            <a:avLst/>
          </a:prstGeom>
          <a:solidFill>
            <a:schemeClr val="tx1"/>
          </a:solidFill>
        </p:spPr>
        <p:txBody>
          <a:bodyPr wrap="square" rtlCol="0">
            <a:spAutoFit/>
          </a:bodyPr>
          <a:lstStyle/>
          <a:p>
            <a:pPr algn="just"/>
            <a:r>
              <a:rPr lang="en-GB" sz="2400" b="1" spc="100" dirty="0" smtClean="0">
                <a:solidFill>
                  <a:srgbClr val="92D050"/>
                </a:solidFill>
              </a:rPr>
              <a:t>10001010011001000100010</a:t>
            </a:r>
            <a:r>
              <a:rPr lang="en-GB" sz="2400" b="1" spc="100" dirty="0" smtClean="0">
                <a:solidFill>
                  <a:srgbClr val="92D050"/>
                </a:solidFill>
                <a:latin typeface="Arial Black"/>
              </a:rPr>
              <a:t>■</a:t>
            </a:r>
            <a:r>
              <a:rPr lang="en-GB" sz="2400" b="1" spc="100" dirty="0" smtClean="0">
                <a:solidFill>
                  <a:srgbClr val="92D050"/>
                </a:solidFill>
              </a:rPr>
              <a:t>011100110000101000100010001000111</a:t>
            </a:r>
            <a:r>
              <a:rPr lang="en-GB" sz="2400" b="1" spc="100" dirty="0" smtClean="0">
                <a:solidFill>
                  <a:srgbClr val="92D050"/>
                </a:solidFill>
                <a:latin typeface="Arial Black"/>
              </a:rPr>
              <a:t>□</a:t>
            </a:r>
            <a:r>
              <a:rPr lang="en-GB" sz="2400" b="1" spc="100" dirty="0" smtClean="0">
                <a:solidFill>
                  <a:srgbClr val="92D050"/>
                </a:solidFill>
              </a:rPr>
              <a:t>001000110010010100001000100100100010001</a:t>
            </a:r>
            <a:r>
              <a:rPr lang="en-GB" sz="2400" b="1" spc="100" dirty="0" smtClean="0">
                <a:solidFill>
                  <a:srgbClr val="92D050"/>
                </a:solidFill>
                <a:latin typeface="Arial Black"/>
              </a:rPr>
              <a:t>■</a:t>
            </a:r>
            <a:r>
              <a:rPr lang="en-GB" sz="2400" b="1" spc="100" dirty="0" smtClean="0">
                <a:solidFill>
                  <a:srgbClr val="92D050"/>
                </a:solidFill>
              </a:rPr>
              <a:t>0001000100100010010010010010000011100</a:t>
            </a:r>
            <a:r>
              <a:rPr lang="en-GB" sz="2400" b="1" spc="100" dirty="0" smtClean="0">
                <a:solidFill>
                  <a:srgbClr val="92D050"/>
                </a:solidFill>
                <a:latin typeface="Arial Black"/>
              </a:rPr>
              <a:t>■</a:t>
            </a:r>
            <a:r>
              <a:rPr lang="en-GB" sz="2400" b="1" spc="100" dirty="0" smtClean="0">
                <a:solidFill>
                  <a:srgbClr val="92D050"/>
                </a:solidFill>
              </a:rPr>
              <a:t>1100000100110010001001001000100</a:t>
            </a:r>
            <a:r>
              <a:rPr lang="en-GB" sz="2400" b="1" spc="100" dirty="0" smtClean="0">
                <a:solidFill>
                  <a:srgbClr val="92D050"/>
                </a:solidFill>
                <a:latin typeface="Arial Black"/>
              </a:rPr>
              <a:t>□</a:t>
            </a:r>
            <a:r>
              <a:rPr lang="en-GB" sz="2400" b="1" spc="100" dirty="0" smtClean="0">
                <a:solidFill>
                  <a:srgbClr val="92D050"/>
                </a:solidFill>
              </a:rPr>
              <a:t>100010010010010010001000100100100100100110001100100101001010010101010011</a:t>
            </a:r>
            <a:r>
              <a:rPr lang="en-GB" sz="2400" b="1" spc="100" dirty="0" smtClean="0">
                <a:solidFill>
                  <a:srgbClr val="92D050"/>
                </a:solidFill>
                <a:latin typeface="Arial Black"/>
              </a:rPr>
              <a:t>□</a:t>
            </a:r>
            <a:r>
              <a:rPr lang="en-GB" sz="2400" b="1" spc="100" dirty="0" smtClean="0">
                <a:solidFill>
                  <a:srgbClr val="92D050"/>
                </a:solidFill>
              </a:rPr>
              <a:t>0000111010011111000010010001000011010011110</a:t>
            </a:r>
            <a:r>
              <a:rPr lang="en-GB" sz="2400" b="1" spc="100" dirty="0" smtClean="0">
                <a:solidFill>
                  <a:srgbClr val="92D050"/>
                </a:solidFill>
                <a:latin typeface="Arial Black"/>
              </a:rPr>
              <a:t>□</a:t>
            </a:r>
            <a:r>
              <a:rPr lang="en-GB" sz="2400" b="1" spc="100" dirty="0" smtClean="0">
                <a:solidFill>
                  <a:srgbClr val="92D050"/>
                </a:solidFill>
              </a:rPr>
              <a:t>101101</a:t>
            </a:r>
            <a:r>
              <a:rPr lang="en-GB" sz="2400" b="1" spc="100" dirty="0" smtClean="0">
                <a:solidFill>
                  <a:srgbClr val="92D050"/>
                </a:solidFill>
                <a:latin typeface="Arial Black"/>
              </a:rPr>
              <a:t>□</a:t>
            </a:r>
            <a:r>
              <a:rPr lang="en-GB" sz="2400" b="1" spc="100" dirty="0" smtClean="0">
                <a:solidFill>
                  <a:srgbClr val="92D050"/>
                </a:solidFill>
              </a:rPr>
              <a:t>010000100100101111010101010101010101010010101010010111000001010100100100010100100011100100001110010001100010001</a:t>
            </a:r>
            <a:r>
              <a:rPr lang="en-GB" sz="2400" b="1" spc="100" dirty="0" smtClean="0">
                <a:solidFill>
                  <a:srgbClr val="92D050"/>
                </a:solidFill>
                <a:latin typeface="Arial Black"/>
              </a:rPr>
              <a:t>■</a:t>
            </a:r>
            <a:r>
              <a:rPr lang="en-GB" sz="2400" b="1" spc="100" dirty="0" smtClean="0">
                <a:solidFill>
                  <a:srgbClr val="92D050"/>
                </a:solidFill>
              </a:rPr>
              <a:t>00010001001010000010</a:t>
            </a:r>
            <a:endParaRPr lang="en-GB" sz="2400" b="1" spc="100" dirty="0">
              <a:solidFill>
                <a:srgbClr val="92D05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152400"/>
            <a:ext cx="9144000" cy="584775"/>
          </a:xfrm>
          <a:prstGeom prst="rect">
            <a:avLst/>
          </a:prstGeom>
          <a:noFill/>
        </p:spPr>
        <p:txBody>
          <a:bodyPr wrap="square" rtlCol="0">
            <a:spAutoFit/>
          </a:bodyPr>
          <a:lstStyle/>
          <a:p>
            <a:pPr algn="ctr"/>
            <a:r>
              <a:rPr lang="en-GB" sz="3200" dirty="0" smtClean="0">
                <a:latin typeface="Stencil" pitchFamily="82" charset="0"/>
              </a:rPr>
              <a:t>Information Warfare Functional areas</a:t>
            </a:r>
            <a:endParaRPr lang="en-GB" sz="3200" dirty="0">
              <a:latin typeface="Stencil" pitchFamily="82" charset="0"/>
            </a:endParaRPr>
          </a:p>
        </p:txBody>
      </p:sp>
      <p:pic>
        <p:nvPicPr>
          <p:cNvPr id="8193" name="Picture 1"/>
          <p:cNvPicPr>
            <a:picLocks noChangeAspect="1" noChangeArrowheads="1"/>
          </p:cNvPicPr>
          <p:nvPr/>
        </p:nvPicPr>
        <p:blipFill>
          <a:blip r:embed="rId2" cstate="print"/>
          <a:srcRect l="8844" t="2137" r="6734" b="3276"/>
          <a:stretch>
            <a:fillRect/>
          </a:stretch>
        </p:blipFill>
        <p:spPr bwMode="auto">
          <a:xfrm>
            <a:off x="962237" y="873864"/>
            <a:ext cx="7200891" cy="569214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152400"/>
            <a:ext cx="9144000" cy="646331"/>
          </a:xfrm>
          <a:prstGeom prst="rect">
            <a:avLst/>
          </a:prstGeom>
          <a:noFill/>
        </p:spPr>
        <p:txBody>
          <a:bodyPr wrap="square" rtlCol="0">
            <a:spAutoFit/>
          </a:bodyPr>
          <a:lstStyle/>
          <a:p>
            <a:pPr algn="ctr"/>
            <a:r>
              <a:rPr lang="en-GB" sz="3600" dirty="0" smtClean="0">
                <a:latin typeface="Stencil" pitchFamily="82" charset="0"/>
              </a:rPr>
              <a:t>Information operations construct</a:t>
            </a:r>
            <a:endParaRPr lang="en-GB" sz="3600" dirty="0">
              <a:latin typeface="Stencil" pitchFamily="82" charset="0"/>
            </a:endParaRPr>
          </a:p>
        </p:txBody>
      </p:sp>
      <p:grpSp>
        <p:nvGrpSpPr>
          <p:cNvPr id="17" name="Group 16"/>
          <p:cNvGrpSpPr/>
          <p:nvPr/>
        </p:nvGrpSpPr>
        <p:grpSpPr>
          <a:xfrm>
            <a:off x="457200" y="914400"/>
            <a:ext cx="8001000" cy="5798845"/>
            <a:chOff x="-1" y="0"/>
            <a:chExt cx="9144000" cy="6930890"/>
          </a:xfrm>
        </p:grpSpPr>
        <p:graphicFrame>
          <p:nvGraphicFramePr>
            <p:cNvPr id="18" name="Diagram 17"/>
            <p:cNvGraphicFramePr/>
            <p:nvPr/>
          </p:nvGraphicFramePr>
          <p:xfrm>
            <a:off x="-1" y="0"/>
            <a:ext cx="9144000" cy="27146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9" name="TextBox 18"/>
            <p:cNvSpPr txBox="1"/>
            <p:nvPr/>
          </p:nvSpPr>
          <p:spPr>
            <a:xfrm>
              <a:off x="142844" y="2571745"/>
              <a:ext cx="4338550" cy="2170377"/>
            </a:xfrm>
            <a:prstGeom prst="rect">
              <a:avLst/>
            </a:prstGeom>
            <a:solidFill>
              <a:schemeClr val="tx2">
                <a:lumMod val="20000"/>
                <a:lumOff val="80000"/>
              </a:schemeClr>
            </a:solidFill>
          </p:spPr>
          <p:txBody>
            <a:bodyPr wrap="none" rtlCol="0">
              <a:spAutoFit/>
            </a:bodyPr>
            <a:lstStyle/>
            <a:p>
              <a:pPr algn="ctr"/>
              <a:r>
                <a:rPr lang="en-GB" sz="1600" dirty="0" smtClean="0"/>
                <a:t>Intelligence, Surveillance &amp; Reconnaissance</a:t>
              </a:r>
            </a:p>
            <a:p>
              <a:pPr algn="ctr">
                <a:spcAft>
                  <a:spcPts val="600"/>
                </a:spcAft>
              </a:pPr>
              <a:r>
                <a:rPr lang="en-GB" sz="1600" dirty="0" smtClean="0"/>
                <a:t>(ISR)</a:t>
              </a:r>
            </a:p>
            <a:p>
              <a:pPr algn="ctr">
                <a:spcBef>
                  <a:spcPts val="600"/>
                </a:spcBef>
                <a:spcAft>
                  <a:spcPts val="600"/>
                </a:spcAft>
              </a:pPr>
              <a:r>
                <a:rPr lang="en-GB" sz="1600" dirty="0" smtClean="0"/>
                <a:t>Precision Navigating &amp; Positioning</a:t>
              </a:r>
            </a:p>
            <a:p>
              <a:pPr algn="ctr">
                <a:spcBef>
                  <a:spcPts val="600"/>
                </a:spcBef>
                <a:spcAft>
                  <a:spcPts val="600"/>
                </a:spcAft>
              </a:pPr>
              <a:r>
                <a:rPr lang="en-GB" sz="1600" dirty="0" smtClean="0"/>
                <a:t>Other Information Collection and </a:t>
              </a:r>
            </a:p>
            <a:p>
              <a:pPr algn="ctr">
                <a:spcBef>
                  <a:spcPts val="600"/>
                </a:spcBef>
                <a:spcAft>
                  <a:spcPts val="600"/>
                </a:spcAft>
              </a:pPr>
              <a:r>
                <a:rPr lang="en-GB" sz="1600" dirty="0" smtClean="0"/>
                <a:t>Dissemination Activities</a:t>
              </a:r>
              <a:endParaRPr lang="en-US" sz="1600" dirty="0"/>
            </a:p>
          </p:txBody>
        </p:sp>
        <p:cxnSp>
          <p:nvCxnSpPr>
            <p:cNvPr id="20" name="Straight Connector 19"/>
            <p:cNvCxnSpPr/>
            <p:nvPr/>
          </p:nvCxnSpPr>
          <p:spPr>
            <a:xfrm rot="5400000">
              <a:off x="1857753" y="2285595"/>
              <a:ext cx="571504" cy="794"/>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1357290" y="2143116"/>
              <a:ext cx="647064" cy="404646"/>
            </a:xfrm>
            <a:prstGeom prst="rect">
              <a:avLst/>
            </a:prstGeom>
            <a:noFill/>
          </p:spPr>
          <p:txBody>
            <a:bodyPr wrap="none" rtlCol="0">
              <a:spAutoFit/>
            </a:bodyPr>
            <a:lstStyle/>
            <a:p>
              <a:r>
                <a:rPr lang="en-GB" sz="1600" dirty="0" smtClean="0"/>
                <a:t>Gain</a:t>
              </a:r>
              <a:endParaRPr lang="en-US" sz="1600" dirty="0"/>
            </a:p>
          </p:txBody>
        </p:sp>
        <p:sp>
          <p:nvSpPr>
            <p:cNvPr id="22" name="TextBox 21"/>
            <p:cNvSpPr txBox="1"/>
            <p:nvPr/>
          </p:nvSpPr>
          <p:spPr>
            <a:xfrm>
              <a:off x="2214546" y="2143116"/>
              <a:ext cx="859576" cy="404646"/>
            </a:xfrm>
            <a:prstGeom prst="rect">
              <a:avLst/>
            </a:prstGeom>
            <a:noFill/>
          </p:spPr>
          <p:txBody>
            <a:bodyPr wrap="none" rtlCol="0">
              <a:spAutoFit/>
            </a:bodyPr>
            <a:lstStyle/>
            <a:p>
              <a:r>
                <a:rPr lang="en-GB" sz="1600" dirty="0" smtClean="0"/>
                <a:t>Exploit</a:t>
              </a:r>
              <a:endParaRPr lang="en-US" sz="1600" dirty="0"/>
            </a:p>
          </p:txBody>
        </p:sp>
        <p:sp>
          <p:nvSpPr>
            <p:cNvPr id="23" name="TextBox 22"/>
            <p:cNvSpPr txBox="1"/>
            <p:nvPr/>
          </p:nvSpPr>
          <p:spPr>
            <a:xfrm>
              <a:off x="5143504" y="2571745"/>
              <a:ext cx="1991314" cy="2317520"/>
            </a:xfrm>
            <a:prstGeom prst="rect">
              <a:avLst/>
            </a:prstGeom>
            <a:solidFill>
              <a:schemeClr val="tx2">
                <a:lumMod val="20000"/>
                <a:lumOff val="80000"/>
              </a:schemeClr>
            </a:solidFill>
          </p:spPr>
          <p:txBody>
            <a:bodyPr wrap="none" rtlCol="0">
              <a:spAutoFit/>
            </a:bodyPr>
            <a:lstStyle/>
            <a:p>
              <a:pPr algn="ctr">
                <a:spcBef>
                  <a:spcPts val="600"/>
                </a:spcBef>
                <a:spcAft>
                  <a:spcPts val="600"/>
                </a:spcAft>
              </a:pPr>
              <a:r>
                <a:rPr lang="en-GB" sz="1600" dirty="0" err="1" smtClean="0"/>
                <a:t>PSYOPs</a:t>
              </a:r>
              <a:endParaRPr lang="en-GB" sz="1600" dirty="0" smtClean="0"/>
            </a:p>
            <a:p>
              <a:pPr algn="ctr">
                <a:spcBef>
                  <a:spcPts val="600"/>
                </a:spcBef>
                <a:spcAft>
                  <a:spcPts val="600"/>
                </a:spcAft>
              </a:pPr>
              <a:r>
                <a:rPr lang="en-GB" sz="1600" dirty="0" smtClean="0"/>
                <a:t>EW</a:t>
              </a:r>
            </a:p>
            <a:p>
              <a:pPr algn="ctr">
                <a:spcBef>
                  <a:spcPts val="600"/>
                </a:spcBef>
                <a:spcAft>
                  <a:spcPts val="600"/>
                </a:spcAft>
              </a:pPr>
              <a:r>
                <a:rPr lang="en-GB" sz="1600" dirty="0" smtClean="0"/>
                <a:t>Military Deception</a:t>
              </a:r>
            </a:p>
            <a:p>
              <a:pPr algn="ctr">
                <a:spcBef>
                  <a:spcPts val="600"/>
                </a:spcBef>
                <a:spcAft>
                  <a:spcPts val="600"/>
                </a:spcAft>
              </a:pPr>
              <a:r>
                <a:rPr lang="en-GB" sz="1600" dirty="0" smtClean="0"/>
                <a:t>Physical Attack</a:t>
              </a:r>
            </a:p>
            <a:p>
              <a:pPr algn="ctr">
                <a:spcBef>
                  <a:spcPts val="600"/>
                </a:spcBef>
                <a:spcAft>
                  <a:spcPts val="600"/>
                </a:spcAft>
              </a:pPr>
              <a:r>
                <a:rPr lang="en-GB" sz="1600" dirty="0" smtClean="0"/>
                <a:t>Information Attack</a:t>
              </a:r>
              <a:endParaRPr lang="en-US" dirty="0"/>
            </a:p>
          </p:txBody>
        </p:sp>
        <p:sp>
          <p:nvSpPr>
            <p:cNvPr id="24" name="TextBox 23"/>
            <p:cNvSpPr txBox="1"/>
            <p:nvPr/>
          </p:nvSpPr>
          <p:spPr>
            <a:xfrm>
              <a:off x="7143768" y="2571744"/>
              <a:ext cx="1928826" cy="4359146"/>
            </a:xfrm>
            <a:prstGeom prst="rect">
              <a:avLst/>
            </a:prstGeom>
            <a:solidFill>
              <a:schemeClr val="tx2">
                <a:lumMod val="20000"/>
                <a:lumOff val="80000"/>
              </a:schemeClr>
            </a:solidFill>
          </p:spPr>
          <p:txBody>
            <a:bodyPr wrap="square" rtlCol="0">
              <a:spAutoFit/>
            </a:bodyPr>
            <a:lstStyle/>
            <a:p>
              <a:pPr algn="ctr"/>
              <a:r>
                <a:rPr lang="en-GB" sz="1600" dirty="0" smtClean="0"/>
                <a:t>Information </a:t>
              </a:r>
            </a:p>
            <a:p>
              <a:pPr algn="ctr">
                <a:spcAft>
                  <a:spcPts val="600"/>
                </a:spcAft>
              </a:pPr>
              <a:r>
                <a:rPr lang="en-GB" sz="1600" dirty="0" smtClean="0"/>
                <a:t>Assurance</a:t>
              </a:r>
            </a:p>
            <a:p>
              <a:pPr algn="ctr">
                <a:spcBef>
                  <a:spcPts val="600"/>
                </a:spcBef>
                <a:spcAft>
                  <a:spcPts val="600"/>
                </a:spcAft>
              </a:pPr>
              <a:r>
                <a:rPr lang="en-GB" sz="1600" dirty="0" smtClean="0"/>
                <a:t>OPSEC</a:t>
              </a:r>
            </a:p>
            <a:p>
              <a:pPr algn="ctr">
                <a:spcBef>
                  <a:spcPts val="600"/>
                </a:spcBef>
                <a:spcAft>
                  <a:spcPts val="600"/>
                </a:spcAft>
              </a:pPr>
              <a:r>
                <a:rPr lang="en-GB" sz="1600" dirty="0" smtClean="0"/>
                <a:t>TRANSEC</a:t>
              </a:r>
            </a:p>
            <a:p>
              <a:pPr algn="ctr">
                <a:spcBef>
                  <a:spcPts val="600"/>
                </a:spcBef>
              </a:pPr>
              <a:r>
                <a:rPr lang="en-GB" sz="1600" dirty="0" smtClean="0"/>
                <a:t>Counter </a:t>
              </a:r>
            </a:p>
            <a:p>
              <a:pPr algn="ctr">
                <a:spcAft>
                  <a:spcPts val="600"/>
                </a:spcAft>
              </a:pPr>
              <a:r>
                <a:rPr lang="en-GB" sz="1600" dirty="0" smtClean="0"/>
                <a:t>Intelligence</a:t>
              </a:r>
            </a:p>
            <a:p>
              <a:pPr algn="ctr">
                <a:spcBef>
                  <a:spcPts val="600"/>
                </a:spcBef>
                <a:spcAft>
                  <a:spcPts val="600"/>
                </a:spcAft>
              </a:pPr>
              <a:r>
                <a:rPr lang="en-GB" sz="1600" dirty="0" smtClean="0"/>
                <a:t>Counter PSYOP</a:t>
              </a:r>
            </a:p>
            <a:p>
              <a:pPr algn="ctr">
                <a:spcAft>
                  <a:spcPts val="600"/>
                </a:spcAft>
              </a:pPr>
              <a:r>
                <a:rPr lang="en-GB" sz="1600" dirty="0" smtClean="0"/>
                <a:t>Electronic Protection</a:t>
              </a:r>
            </a:p>
            <a:p>
              <a:pPr algn="ctr">
                <a:spcBef>
                  <a:spcPts val="600"/>
                </a:spcBef>
              </a:pPr>
              <a:r>
                <a:rPr lang="en-GB" sz="1600" dirty="0" smtClean="0"/>
                <a:t>Counter Deception</a:t>
              </a:r>
              <a:endParaRPr lang="en-US" sz="1600" dirty="0"/>
            </a:p>
          </p:txBody>
        </p:sp>
        <p:cxnSp>
          <p:nvCxnSpPr>
            <p:cNvPr id="25" name="Straight Connector 24"/>
            <p:cNvCxnSpPr/>
            <p:nvPr/>
          </p:nvCxnSpPr>
          <p:spPr>
            <a:xfrm rot="5400000">
              <a:off x="6964379" y="2178835"/>
              <a:ext cx="357190" cy="15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6116340" y="2355842"/>
              <a:ext cx="2000264" cy="15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5143504" y="2143116"/>
              <a:ext cx="809013" cy="404646"/>
            </a:xfrm>
            <a:prstGeom prst="rect">
              <a:avLst/>
            </a:prstGeom>
            <a:noFill/>
          </p:spPr>
          <p:txBody>
            <a:bodyPr wrap="none" rtlCol="0">
              <a:spAutoFit/>
            </a:bodyPr>
            <a:lstStyle/>
            <a:p>
              <a:r>
                <a:rPr lang="en-GB" sz="1600" dirty="0" smtClean="0"/>
                <a:t>Attack</a:t>
              </a:r>
              <a:endParaRPr lang="en-US" sz="1600" dirty="0"/>
            </a:p>
          </p:txBody>
        </p:sp>
        <p:sp>
          <p:nvSpPr>
            <p:cNvPr id="28" name="TextBox 27"/>
            <p:cNvSpPr txBox="1"/>
            <p:nvPr/>
          </p:nvSpPr>
          <p:spPr>
            <a:xfrm>
              <a:off x="8215338" y="2143116"/>
              <a:ext cx="899294" cy="404646"/>
            </a:xfrm>
            <a:prstGeom prst="rect">
              <a:avLst/>
            </a:prstGeom>
            <a:noFill/>
          </p:spPr>
          <p:txBody>
            <a:bodyPr wrap="none" rtlCol="0">
              <a:spAutoFit/>
            </a:bodyPr>
            <a:lstStyle/>
            <a:p>
              <a:r>
                <a:rPr lang="en-GB" sz="1600" dirty="0" smtClean="0"/>
                <a:t>Defend</a:t>
              </a:r>
              <a:endParaRPr lang="en-US" sz="1600" dirty="0"/>
            </a:p>
          </p:txBody>
        </p:sp>
        <p:cxnSp>
          <p:nvCxnSpPr>
            <p:cNvPr id="29" name="Straight Connector 28"/>
            <p:cNvCxnSpPr/>
            <p:nvPr/>
          </p:nvCxnSpPr>
          <p:spPr>
            <a:xfrm rot="5400000">
              <a:off x="7996593" y="2463793"/>
              <a:ext cx="214314" cy="15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5400000">
              <a:off x="6020427" y="2463793"/>
              <a:ext cx="214314" cy="15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31" name="TextBox 30"/>
          <p:cNvSpPr txBox="1"/>
          <p:nvPr/>
        </p:nvSpPr>
        <p:spPr>
          <a:xfrm>
            <a:off x="381000" y="6248400"/>
            <a:ext cx="2819400" cy="369332"/>
          </a:xfrm>
          <a:prstGeom prst="rect">
            <a:avLst/>
          </a:prstGeom>
          <a:noFill/>
        </p:spPr>
        <p:txBody>
          <a:bodyPr wrap="square" rtlCol="0">
            <a:spAutoFit/>
          </a:bodyPr>
          <a:lstStyle/>
          <a:p>
            <a:r>
              <a:rPr lang="en-GB" dirty="0" smtClean="0"/>
              <a:t>Adapted from US Air Force</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8" name="Table 7"/>
          <p:cNvGraphicFramePr>
            <a:graphicFrameLocks noGrp="1"/>
          </p:cNvGraphicFramePr>
          <p:nvPr/>
        </p:nvGraphicFramePr>
        <p:xfrm>
          <a:off x="736051" y="1219200"/>
          <a:ext cx="7324981" cy="4168904"/>
        </p:xfrm>
        <a:graphic>
          <a:graphicData uri="http://schemas.openxmlformats.org/drawingml/2006/table">
            <a:tbl>
              <a:tblPr/>
              <a:tblGrid>
                <a:gridCol w="376823"/>
                <a:gridCol w="376823"/>
                <a:gridCol w="376823"/>
                <a:gridCol w="376069"/>
                <a:gridCol w="376823"/>
                <a:gridCol w="376823"/>
                <a:gridCol w="377578"/>
                <a:gridCol w="376823"/>
                <a:gridCol w="376823"/>
                <a:gridCol w="380977"/>
                <a:gridCol w="93980"/>
                <a:gridCol w="380599"/>
                <a:gridCol w="380599"/>
                <a:gridCol w="379844"/>
                <a:gridCol w="395702"/>
                <a:gridCol w="391926"/>
                <a:gridCol w="388905"/>
                <a:gridCol w="387395"/>
                <a:gridCol w="376823"/>
                <a:gridCol w="376823"/>
              </a:tblGrid>
              <a:tr h="297778">
                <a:tc>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gridSpan="2">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hMerge="1">
                  <a:txBody>
                    <a:bodyPr/>
                    <a:lstStyle/>
                    <a:p>
                      <a:endParaRPr lang="en-GB"/>
                    </a:p>
                  </a:txBody>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gridSpan="2">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a:noFill/>
                    </a:lnL>
                    <a:lnR w="19050" cap="flat" cmpd="sng" algn="ctr">
                      <a:noFill/>
                      <a:prstDash val="solid"/>
                      <a:round/>
                      <a:headEnd type="none" w="med" len="med"/>
                      <a:tailEnd type="none" w="med" len="med"/>
                    </a:lnR>
                    <a:lnT>
                      <a:noFill/>
                    </a:lnT>
                    <a:lnB w="19050" cap="flat" cmpd="sng" algn="ctr">
                      <a:solidFill>
                        <a:schemeClr val="bg1"/>
                      </a:solidFill>
                      <a:prstDash val="solid"/>
                      <a:round/>
                      <a:headEnd type="none" w="med" len="med"/>
                      <a:tailEnd type="none" w="med" len="med"/>
                    </a:lnB>
                  </a:tcPr>
                </a:tc>
                <a:tc hMerge="1">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w="19050" cap="flat" cmpd="sng" algn="ctr">
                      <a:solidFill>
                        <a:schemeClr val="bg1"/>
                      </a:solidFill>
                      <a:prstDash val="solid"/>
                      <a:round/>
                      <a:headEnd type="none" w="med" len="med"/>
                      <a:tailEnd type="none" w="med" len="med"/>
                    </a:lnL>
                    <a:lnR>
                      <a:noFill/>
                    </a:lnR>
                    <a:lnT>
                      <a:noFill/>
                    </a:lnT>
                    <a:lnB w="19050" cap="flat" cmpd="sng" algn="ctr">
                      <a:solidFill>
                        <a:schemeClr val="bg1"/>
                      </a:solidFill>
                      <a:prstDash val="solid"/>
                      <a:round/>
                      <a:headEnd type="none" w="med" len="med"/>
                      <a:tailEnd type="none" w="med" len="med"/>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w="19050" cap="flat" cmpd="sng" algn="ctr">
                      <a:solidFill>
                        <a:schemeClr val="bg1"/>
                      </a:solidFill>
                      <a:prstDash val="solid"/>
                      <a:round/>
                      <a:headEnd type="none" w="med" len="med"/>
                      <a:tailEnd type="none" w="med" len="med"/>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w="19050" cap="flat" cmpd="sng" algn="ctr">
                      <a:solidFill>
                        <a:schemeClr val="bg1"/>
                      </a:solidFill>
                      <a:prstDash val="solid"/>
                      <a:round/>
                      <a:headEnd type="none" w="med" len="med"/>
                      <a:tailEnd type="none" w="med" len="med"/>
                    </a:lnB>
                  </a:tcPr>
                </a:tc>
                <a:tc>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a:noFill/>
                    </a:lnL>
                    <a:lnR>
                      <a:noFill/>
                    </a:lnR>
                    <a:lnT>
                      <a:noFill/>
                    </a:lnT>
                    <a:lnB w="19050" cap="flat" cmpd="sng" algn="ctr">
                      <a:solidFill>
                        <a:schemeClr val="bg1"/>
                      </a:solidFill>
                      <a:prstDash val="dash"/>
                      <a:round/>
                      <a:headEnd type="none" w="med" len="med"/>
                      <a:tailEnd type="none" w="med" len="med"/>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r>
              <a:tr h="595558">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gridSpan="2">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hMerge="1">
                  <a:txBody>
                    <a:bodyPr/>
                    <a:lstStyle/>
                    <a:p>
                      <a:endParaRPr lang="en-GB"/>
                    </a:p>
                  </a:txBody>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a:noFill/>
                    </a:lnL>
                    <a:lnR>
                      <a:noFill/>
                    </a:lnR>
                    <a:lnT>
                      <a:noFill/>
                    </a:lnT>
                    <a:lnB w="19050" cap="flat" cmpd="sng" algn="ctr">
                      <a:solidFill>
                        <a:schemeClr val="bg1"/>
                      </a:solidFill>
                      <a:prstDash val="solid"/>
                      <a:round/>
                      <a:headEnd type="none" w="med" len="med"/>
                      <a:tailEnd type="none" w="med" len="med"/>
                    </a:lnB>
                  </a:tcPr>
                </a:tc>
                <a:tc>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a:noFill/>
                    </a:lnL>
                    <a:lnR>
                      <a:noFill/>
                    </a:lnR>
                    <a:lnT>
                      <a:noFill/>
                    </a:lnT>
                    <a:lnB w="19050" cap="flat" cmpd="sng" algn="ctr">
                      <a:solidFill>
                        <a:schemeClr val="bg1"/>
                      </a:solidFill>
                      <a:prstDash val="solid"/>
                      <a:round/>
                      <a:headEnd type="none" w="med" len="med"/>
                      <a:tailEnd type="none" w="med" len="med"/>
                    </a:lnB>
                    <a:lnBlToTr w="19050" cap="flat" cmpd="sng" algn="ctr">
                      <a:solidFill>
                        <a:schemeClr val="bg1"/>
                      </a:solidFill>
                      <a:prstDash val="solid"/>
                      <a:round/>
                      <a:headEnd type="none" w="med" len="med"/>
                      <a:tailEnd type="none" w="med" len="med"/>
                    </a:lnBlToTr>
                  </a:tcPr>
                </a:tc>
                <a:tc gridSpan="4">
                  <a:txBody>
                    <a:bodyPr/>
                    <a:lstStyle/>
                    <a:p>
                      <a:pPr>
                        <a:lnSpc>
                          <a:spcPct val="115000"/>
                        </a:lnSpc>
                        <a:spcAft>
                          <a:spcPts val="0"/>
                        </a:spcAft>
                      </a:pPr>
                      <a:r>
                        <a:rPr lang="en-US" sz="1400" b="1" dirty="0">
                          <a:solidFill>
                            <a:srgbClr val="FF0000"/>
                          </a:solidFill>
                          <a:latin typeface="Calibri"/>
                          <a:ea typeface="Times New Roman"/>
                          <a:cs typeface="Times New Roman"/>
                        </a:rPr>
                        <a:t>Stage 6:</a:t>
                      </a:r>
                      <a:endParaRPr lang="en-GB" sz="1400" dirty="0">
                        <a:solidFill>
                          <a:srgbClr val="FF0000"/>
                        </a:solidFill>
                        <a:latin typeface="Calibri"/>
                        <a:ea typeface="Times New Roman"/>
                        <a:cs typeface="Times New Roman"/>
                      </a:endParaRPr>
                    </a:p>
                    <a:p>
                      <a:pPr>
                        <a:lnSpc>
                          <a:spcPct val="115000"/>
                        </a:lnSpc>
                        <a:spcAft>
                          <a:spcPts val="0"/>
                        </a:spcAft>
                      </a:pPr>
                      <a:r>
                        <a:rPr lang="en-US" sz="1400" b="1" dirty="0">
                          <a:solidFill>
                            <a:srgbClr val="FF0000"/>
                          </a:solidFill>
                          <a:latin typeface="Calibri"/>
                          <a:ea typeface="Times New Roman"/>
                          <a:cs typeface="Times New Roman"/>
                        </a:rPr>
                        <a:t>Reconstruction</a:t>
                      </a:r>
                      <a:endParaRPr lang="en-GB" sz="1400" dirty="0">
                        <a:solidFill>
                          <a:srgbClr val="FF0000"/>
                        </a:solidFill>
                        <a:latin typeface="Calibri"/>
                        <a:ea typeface="Times New Roman"/>
                        <a:cs typeface="Times New Roman"/>
                      </a:endParaRPr>
                    </a:p>
                  </a:txBody>
                  <a:tcPr marL="68580" marR="68580" marT="0" marB="0" anchor="ctr">
                    <a:lnL>
                      <a:noFill/>
                    </a:lnL>
                    <a:lnR>
                      <a:noFill/>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a:noFill/>
                    </a:lnL>
                    <a:lnR>
                      <a:noFill/>
                    </a:lnR>
                    <a:lnT w="19050" cap="flat" cmpd="sng" algn="ctr">
                      <a:solidFill>
                        <a:schemeClr val="bg1"/>
                      </a:solidFill>
                      <a:prstDash val="dash"/>
                      <a:round/>
                      <a:headEnd type="none" w="med" len="med"/>
                      <a:tailEnd type="none" w="med" len="med"/>
                    </a:lnT>
                    <a:lnB w="19050" cap="flat" cmpd="sng" algn="ctr">
                      <a:solidFill>
                        <a:schemeClr val="bg1"/>
                      </a:solidFill>
                      <a:prstDash val="dash"/>
                      <a:round/>
                      <a:headEnd type="none" w="med" len="med"/>
                      <a:tailEnd type="none" w="med" len="med"/>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r>
              <a:tr h="595558">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a:noFill/>
                    </a:lnL>
                    <a:lnR w="19050" cap="flat" cmpd="sng" algn="ctr">
                      <a:noFill/>
                      <a:prstDash val="solid"/>
                      <a:round/>
                      <a:headEnd type="none" w="med" len="med"/>
                      <a:tailEnd type="none" w="med" len="med"/>
                    </a:lnR>
                    <a:lnT>
                      <a:noFill/>
                    </a:lnT>
                    <a:lnB w="19050" cap="flat" cmpd="sng" algn="ctr">
                      <a:solidFill>
                        <a:schemeClr val="bg1"/>
                      </a:solidFill>
                      <a:prstDash val="solid"/>
                      <a:round/>
                      <a:headEnd type="none" w="med" len="med"/>
                      <a:tailEnd type="none" w="med" len="med"/>
                    </a:lnB>
                    <a:lnBlToTr w="19050" cap="flat" cmpd="sng" algn="ctr">
                      <a:noFill/>
                      <a:prstDash val="solid"/>
                      <a:round/>
                      <a:headEnd type="none" w="med" len="med"/>
                      <a:tailEnd type="none" w="med" len="med"/>
                    </a:lnBlToTr>
                  </a:tcPr>
                </a:tc>
                <a:tc gridSpan="2">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a:noFill/>
                    </a:lnL>
                    <a:lnR w="19050" cap="flat" cmpd="sng" algn="ctr">
                      <a:noFill/>
                      <a:prstDash val="solid"/>
                      <a:round/>
                      <a:headEnd type="none" w="med" len="med"/>
                      <a:tailEnd type="none" w="med" len="med"/>
                    </a:lnR>
                    <a:lnT>
                      <a:noFill/>
                    </a:lnT>
                    <a:lnB w="19050" cap="flat" cmpd="sng" algn="ctr">
                      <a:solidFill>
                        <a:schemeClr val="bg1"/>
                      </a:solidFill>
                      <a:prstDash val="solid"/>
                      <a:round/>
                      <a:headEnd type="none" w="med" len="med"/>
                      <a:tailEnd type="none" w="med" len="med"/>
                    </a:lnB>
                    <a:lnBlToTr w="19050" cap="flat" cmpd="sng" algn="ctr">
                      <a:solidFill>
                        <a:schemeClr val="bg1"/>
                      </a:solidFill>
                      <a:prstDash val="solid"/>
                      <a:round/>
                      <a:headEnd type="none" w="med" len="med"/>
                      <a:tailEnd type="none" w="med" len="med"/>
                    </a:lnBlToTr>
                  </a:tcPr>
                </a:tc>
                <a:tc hMerge="1">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w="19050" cap="flat" cmpd="sng" algn="ctr">
                      <a:solidFill>
                        <a:schemeClr val="bg1"/>
                      </a:solidFill>
                      <a:prstDash val="solid"/>
                      <a:round/>
                      <a:headEnd type="none" w="med" len="med"/>
                      <a:tailEnd type="none" w="med" len="med"/>
                    </a:lnL>
                    <a:lnR>
                      <a:noFill/>
                    </a:lnR>
                    <a:lnT>
                      <a:noFill/>
                    </a:lnT>
                    <a:lnB w="19050" cap="flat" cmpd="sng" algn="ctr">
                      <a:solidFill>
                        <a:schemeClr val="bg1"/>
                      </a:solidFill>
                      <a:prstDash val="solid"/>
                      <a:round/>
                      <a:headEnd type="none" w="med" len="med"/>
                      <a:tailEnd type="none" w="med" len="med"/>
                    </a:lnB>
                    <a:lnBlToTr w="19050" cap="flat" cmpd="sng" algn="ctr">
                      <a:solidFill>
                        <a:schemeClr val="bg1"/>
                      </a:solidFill>
                      <a:prstDash val="solid"/>
                      <a:round/>
                      <a:headEnd type="none" w="med" len="med"/>
                      <a:tailEnd type="none" w="med" len="med"/>
                    </a:lnBlToTr>
                  </a:tcPr>
                </a:tc>
                <a:tc gridSpan="2">
                  <a:txBody>
                    <a:bodyPr/>
                    <a:lstStyle/>
                    <a:p>
                      <a:pPr>
                        <a:lnSpc>
                          <a:spcPct val="115000"/>
                        </a:lnSpc>
                        <a:spcAft>
                          <a:spcPts val="0"/>
                        </a:spcAft>
                      </a:pPr>
                      <a:r>
                        <a:rPr lang="en-US" sz="1400" b="1" dirty="0">
                          <a:solidFill>
                            <a:srgbClr val="FF0000"/>
                          </a:solidFill>
                          <a:latin typeface="Calibri"/>
                          <a:ea typeface="Times New Roman"/>
                          <a:cs typeface="Times New Roman"/>
                        </a:rPr>
                        <a:t>Stage 5: Combat</a:t>
                      </a:r>
                      <a:endParaRPr lang="en-GB" sz="1400" dirty="0">
                        <a:solidFill>
                          <a:srgbClr val="FF0000"/>
                        </a:solidFill>
                        <a:latin typeface="Calibri"/>
                        <a:ea typeface="Times New Roman"/>
                        <a:cs typeface="Times New Roman"/>
                      </a:endParaRPr>
                    </a:p>
                  </a:txBody>
                  <a:tcPr marL="68580" marR="68580" marT="0" marB="0" anchor="ctr">
                    <a:lnL>
                      <a:noFill/>
                    </a:lnL>
                    <a:lnR>
                      <a:noFill/>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hMerge="1">
                  <a:txBody>
                    <a:bodyPr/>
                    <a:lstStyle/>
                    <a:p>
                      <a:endParaRPr lang="en-GB"/>
                    </a:p>
                  </a:txBody>
                  <a:tcPr/>
                </a:tc>
                <a:tc gridSpan="4">
                  <a:txBody>
                    <a:bodyPr/>
                    <a:lstStyle/>
                    <a:p>
                      <a:pPr algn="r">
                        <a:lnSpc>
                          <a:spcPct val="115000"/>
                        </a:lnSpc>
                        <a:spcAft>
                          <a:spcPts val="0"/>
                        </a:spcAft>
                      </a:pPr>
                      <a:r>
                        <a:rPr lang="en-US" sz="1400" dirty="0">
                          <a:solidFill>
                            <a:srgbClr val="FF0000"/>
                          </a:solidFill>
                          <a:latin typeface="Calibri"/>
                          <a:ea typeface="Times New Roman"/>
                          <a:cs typeface="Times New Roman"/>
                        </a:rPr>
                        <a:t>(Precision and Info Weapons, EW)</a:t>
                      </a:r>
                      <a:endParaRPr lang="en-GB" sz="1400" dirty="0">
                        <a:solidFill>
                          <a:srgbClr val="FF0000"/>
                        </a:solidFill>
                        <a:latin typeface="Calibri"/>
                        <a:ea typeface="Times New Roman"/>
                        <a:cs typeface="Times New Roman"/>
                      </a:endParaRPr>
                    </a:p>
                  </a:txBody>
                  <a:tcPr marL="68580" marR="68580" marT="0" marB="0" anchor="ctr">
                    <a:lnL>
                      <a:noFill/>
                    </a:lnL>
                    <a:lnR>
                      <a:noFill/>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a:noFill/>
                    </a:lnL>
                    <a:lnR>
                      <a:noFill/>
                    </a:lnR>
                    <a:lnT w="19050" cap="flat" cmpd="sng" algn="ctr">
                      <a:solidFill>
                        <a:schemeClr val="bg1"/>
                      </a:solidFill>
                      <a:prstDash val="dash"/>
                      <a:round/>
                      <a:headEnd type="none" w="med" len="med"/>
                      <a:tailEnd type="none" w="med" len="med"/>
                    </a:lnT>
                    <a:lnB w="19050" cap="flat" cmpd="sng" algn="ctr">
                      <a:solidFill>
                        <a:schemeClr val="bg1"/>
                      </a:solidFill>
                      <a:prstDash val="dash"/>
                      <a:round/>
                      <a:headEnd type="none" w="med" len="med"/>
                      <a:tailEnd type="none" w="med" len="med"/>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r>
              <a:tr h="595558">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a:noFill/>
                    </a:lnL>
                    <a:lnR>
                      <a:noFill/>
                    </a:lnR>
                    <a:lnT>
                      <a:noFill/>
                    </a:lnT>
                    <a:lnB w="19050" cap="flat" cmpd="sng" algn="ctr">
                      <a:solidFill>
                        <a:schemeClr val="bg1"/>
                      </a:solidFill>
                      <a:prstDash val="solid"/>
                      <a:round/>
                      <a:headEnd type="none" w="med" len="med"/>
                      <a:tailEnd type="none" w="med" len="med"/>
                    </a:lnB>
                  </a:tcPr>
                </a:tc>
                <a:tc>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a:noFill/>
                    </a:lnL>
                    <a:lnR>
                      <a:noFill/>
                    </a:lnR>
                    <a:lnT>
                      <a:noFill/>
                    </a:lnT>
                    <a:lnB w="19050" cap="flat" cmpd="sng" algn="ctr">
                      <a:solidFill>
                        <a:schemeClr val="bg1"/>
                      </a:solidFill>
                      <a:prstDash val="solid"/>
                      <a:round/>
                      <a:headEnd type="none" w="med" len="med"/>
                      <a:tailEnd type="none" w="med" len="med"/>
                    </a:lnB>
                    <a:lnBlToTr w="19050" cap="flat" cmpd="sng" algn="ctr">
                      <a:solidFill>
                        <a:schemeClr val="bg1"/>
                      </a:solidFill>
                      <a:prstDash val="solid"/>
                      <a:round/>
                      <a:headEnd type="none" w="med" len="med"/>
                      <a:tailEnd type="none" w="med" len="med"/>
                    </a:lnBlToTr>
                  </a:tcPr>
                </a:tc>
                <a:tc gridSpan="5">
                  <a:txBody>
                    <a:bodyPr/>
                    <a:lstStyle/>
                    <a:p>
                      <a:pPr>
                        <a:lnSpc>
                          <a:spcPct val="115000"/>
                        </a:lnSpc>
                        <a:spcAft>
                          <a:spcPts val="0"/>
                        </a:spcAft>
                      </a:pPr>
                      <a:r>
                        <a:rPr lang="en-US" sz="1400" b="1" dirty="0">
                          <a:solidFill>
                            <a:srgbClr val="FF0000"/>
                          </a:solidFill>
                          <a:latin typeface="Calibri"/>
                          <a:ea typeface="Times New Roman"/>
                          <a:cs typeface="Times New Roman"/>
                        </a:rPr>
                        <a:t>Stage 4: </a:t>
                      </a:r>
                      <a:endParaRPr lang="en-GB" sz="1400" dirty="0">
                        <a:solidFill>
                          <a:srgbClr val="FF0000"/>
                        </a:solidFill>
                        <a:latin typeface="Calibri"/>
                        <a:ea typeface="Times New Roman"/>
                        <a:cs typeface="Times New Roman"/>
                      </a:endParaRPr>
                    </a:p>
                    <a:p>
                      <a:pPr>
                        <a:lnSpc>
                          <a:spcPct val="115000"/>
                        </a:lnSpc>
                        <a:spcAft>
                          <a:spcPts val="0"/>
                        </a:spcAft>
                      </a:pPr>
                      <a:r>
                        <a:rPr lang="en-US" sz="1400" b="1" dirty="0">
                          <a:solidFill>
                            <a:srgbClr val="FF0000"/>
                          </a:solidFill>
                          <a:latin typeface="Calibri"/>
                          <a:ea typeface="Times New Roman"/>
                          <a:cs typeface="Times New Roman"/>
                        </a:rPr>
                        <a:t>Military Posturing</a:t>
                      </a:r>
                      <a:endParaRPr lang="en-GB" sz="1400" dirty="0">
                        <a:solidFill>
                          <a:srgbClr val="FF0000"/>
                        </a:solidFill>
                        <a:latin typeface="Calibri"/>
                        <a:ea typeface="Times New Roman"/>
                        <a:cs typeface="Times New Roman"/>
                      </a:endParaRPr>
                    </a:p>
                  </a:txBody>
                  <a:tcPr marL="68580" marR="68580" marT="0" marB="0" anchor="ctr">
                    <a:lnL>
                      <a:noFill/>
                    </a:lnL>
                    <a:lnR>
                      <a:noFill/>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algn="r">
                        <a:lnSpc>
                          <a:spcPct val="115000"/>
                        </a:lnSpc>
                        <a:spcAft>
                          <a:spcPts val="0"/>
                        </a:spcAft>
                      </a:pPr>
                      <a:r>
                        <a:rPr lang="en-US" sz="1400" dirty="0">
                          <a:solidFill>
                            <a:srgbClr val="FF0000"/>
                          </a:solidFill>
                          <a:latin typeface="Calibri"/>
                          <a:ea typeface="Times New Roman"/>
                          <a:cs typeface="Times New Roman"/>
                        </a:rPr>
                        <a:t>(Deception)</a:t>
                      </a:r>
                      <a:endParaRPr lang="en-GB" sz="1400" dirty="0">
                        <a:solidFill>
                          <a:srgbClr val="FF0000"/>
                        </a:solidFill>
                        <a:latin typeface="Calibri"/>
                        <a:ea typeface="Times New Roman"/>
                        <a:cs typeface="Times New Roman"/>
                      </a:endParaRPr>
                    </a:p>
                  </a:txBody>
                  <a:tcPr marL="68580" marR="68580" marT="0" marB="0" anchor="ctr">
                    <a:lnL>
                      <a:noFill/>
                    </a:lnL>
                    <a:lnR>
                      <a:noFill/>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a:noFill/>
                    </a:lnL>
                    <a:lnR>
                      <a:noFill/>
                    </a:lnR>
                    <a:lnT w="19050" cap="flat" cmpd="sng" algn="ctr">
                      <a:solidFill>
                        <a:schemeClr val="bg1"/>
                      </a:solidFill>
                      <a:prstDash val="dash"/>
                      <a:round/>
                      <a:headEnd type="none" w="med" len="med"/>
                      <a:tailEnd type="none" w="med" len="med"/>
                    </a:lnT>
                    <a:lnB w="19050" cap="flat" cmpd="sng" algn="ctr">
                      <a:solidFill>
                        <a:schemeClr val="bg1"/>
                      </a:solidFill>
                      <a:prstDash val="dash"/>
                      <a:round/>
                      <a:headEnd type="none" w="med" len="med"/>
                      <a:tailEnd type="none" w="med" len="med"/>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r>
              <a:tr h="595558">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a:noFill/>
                    </a:lnL>
                    <a:lnR>
                      <a:noFill/>
                    </a:lnR>
                    <a:lnT>
                      <a:noFill/>
                    </a:lnT>
                    <a:lnB w="19050" cap="flat" cmpd="sng" algn="ctr">
                      <a:solidFill>
                        <a:schemeClr val="bg1"/>
                      </a:solidFill>
                      <a:prstDash val="solid"/>
                      <a:round/>
                      <a:headEnd type="none" w="med" len="med"/>
                      <a:tailEnd type="none" w="med" len="med"/>
                    </a:lnB>
                  </a:tcPr>
                </a:tc>
                <a:tc>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a:noFill/>
                    </a:lnL>
                    <a:lnR>
                      <a:noFill/>
                    </a:lnR>
                    <a:lnT>
                      <a:noFill/>
                    </a:lnT>
                    <a:lnB w="19050" cap="flat" cmpd="sng" algn="ctr">
                      <a:solidFill>
                        <a:schemeClr val="bg1"/>
                      </a:solidFill>
                      <a:prstDash val="solid"/>
                      <a:round/>
                      <a:headEnd type="none" w="med" len="med"/>
                      <a:tailEnd type="none" w="med" len="med"/>
                    </a:lnB>
                    <a:lnBlToTr w="19050" cap="flat" cmpd="sng" algn="ctr">
                      <a:solidFill>
                        <a:schemeClr val="bg1"/>
                      </a:solidFill>
                      <a:prstDash val="solid"/>
                      <a:round/>
                      <a:headEnd type="none" w="med" len="med"/>
                      <a:tailEnd type="none" w="med" len="med"/>
                    </a:lnBlToTr>
                  </a:tcPr>
                </a:tc>
                <a:tc gridSpan="6">
                  <a:txBody>
                    <a:bodyPr/>
                    <a:lstStyle/>
                    <a:p>
                      <a:pPr>
                        <a:lnSpc>
                          <a:spcPct val="115000"/>
                        </a:lnSpc>
                        <a:spcAft>
                          <a:spcPts val="0"/>
                        </a:spcAft>
                      </a:pPr>
                      <a:r>
                        <a:rPr lang="en-US" sz="1400" b="1" dirty="0">
                          <a:solidFill>
                            <a:srgbClr val="FF0000"/>
                          </a:solidFill>
                          <a:latin typeface="Calibri"/>
                          <a:ea typeface="Times New Roman"/>
                          <a:cs typeface="Times New Roman"/>
                        </a:rPr>
                        <a:t>Stage 3: </a:t>
                      </a:r>
                      <a:endParaRPr lang="en-GB" sz="1400" dirty="0">
                        <a:solidFill>
                          <a:srgbClr val="FF0000"/>
                        </a:solidFill>
                        <a:latin typeface="Calibri"/>
                        <a:ea typeface="Times New Roman"/>
                        <a:cs typeface="Times New Roman"/>
                      </a:endParaRPr>
                    </a:p>
                    <a:p>
                      <a:pPr>
                        <a:lnSpc>
                          <a:spcPct val="115000"/>
                        </a:lnSpc>
                        <a:spcAft>
                          <a:spcPts val="0"/>
                        </a:spcAft>
                      </a:pPr>
                      <a:r>
                        <a:rPr lang="en-US" sz="1400" b="1" dirty="0">
                          <a:solidFill>
                            <a:srgbClr val="FF0000"/>
                          </a:solidFill>
                          <a:latin typeface="Calibri"/>
                          <a:ea typeface="Times New Roman"/>
                          <a:cs typeface="Times New Roman"/>
                        </a:rPr>
                        <a:t>Economic Pressure</a:t>
                      </a:r>
                      <a:endParaRPr lang="en-GB" sz="1400" dirty="0">
                        <a:solidFill>
                          <a:srgbClr val="FF0000"/>
                        </a:solidFill>
                        <a:latin typeface="Calibri"/>
                        <a:ea typeface="Times New Roman"/>
                        <a:cs typeface="Times New Roman"/>
                      </a:endParaRPr>
                    </a:p>
                  </a:txBody>
                  <a:tcPr marL="68580" marR="68580" marT="0" marB="0" anchor="ctr">
                    <a:lnL>
                      <a:noFill/>
                    </a:lnL>
                    <a:lnR>
                      <a:noFill/>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5">
                  <a:txBody>
                    <a:bodyPr/>
                    <a:lstStyle/>
                    <a:p>
                      <a:pPr algn="r">
                        <a:lnSpc>
                          <a:spcPct val="115000"/>
                        </a:lnSpc>
                        <a:spcAft>
                          <a:spcPts val="0"/>
                        </a:spcAft>
                      </a:pPr>
                      <a:r>
                        <a:rPr lang="en-US" sz="1400" dirty="0">
                          <a:solidFill>
                            <a:srgbClr val="FF0000"/>
                          </a:solidFill>
                          <a:latin typeface="Calibri"/>
                          <a:ea typeface="Times New Roman"/>
                          <a:cs typeface="Times New Roman"/>
                        </a:rPr>
                        <a:t>(Economic Information Warfare)</a:t>
                      </a:r>
                      <a:endParaRPr lang="en-GB" sz="1400" dirty="0">
                        <a:solidFill>
                          <a:srgbClr val="FF0000"/>
                        </a:solidFill>
                        <a:latin typeface="Calibri"/>
                        <a:ea typeface="Times New Roman"/>
                        <a:cs typeface="Times New Roman"/>
                      </a:endParaRPr>
                    </a:p>
                  </a:txBody>
                  <a:tcPr marL="68580" marR="68580" marT="0" marB="0" anchor="ctr">
                    <a:lnL>
                      <a:noFill/>
                    </a:lnL>
                    <a:lnR>
                      <a:noFill/>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a:noFill/>
                    </a:lnL>
                    <a:lnR>
                      <a:noFill/>
                    </a:lnR>
                    <a:lnT w="19050" cap="flat" cmpd="sng" algn="ctr">
                      <a:solidFill>
                        <a:schemeClr val="bg1"/>
                      </a:solidFill>
                      <a:prstDash val="dash"/>
                      <a:round/>
                      <a:headEnd type="none" w="med" len="med"/>
                      <a:tailEnd type="none" w="med" len="med"/>
                    </a:lnT>
                    <a:lnB w="19050" cap="flat" cmpd="sng" algn="ctr">
                      <a:solidFill>
                        <a:schemeClr val="bg1"/>
                      </a:solidFill>
                      <a:prstDash val="dash"/>
                      <a:round/>
                      <a:headEnd type="none" w="med" len="med"/>
                      <a:tailEnd type="none" w="med" len="med"/>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r>
              <a:tr h="595558">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a:noFill/>
                    </a:lnL>
                    <a:lnR>
                      <a:noFill/>
                    </a:lnR>
                    <a:lnT>
                      <a:noFill/>
                    </a:lnT>
                    <a:lnB w="19050" cap="flat" cmpd="sng" algn="ctr">
                      <a:solidFill>
                        <a:schemeClr val="bg1"/>
                      </a:solidFill>
                      <a:prstDash val="solid"/>
                      <a:round/>
                      <a:headEnd type="none" w="med" len="med"/>
                      <a:tailEnd type="none" w="med" len="med"/>
                    </a:lnB>
                  </a:tcPr>
                </a:tc>
                <a:tc>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a:noFill/>
                    </a:lnL>
                    <a:lnR>
                      <a:noFill/>
                    </a:lnR>
                    <a:lnT>
                      <a:noFill/>
                    </a:lnT>
                    <a:lnB w="19050" cap="flat" cmpd="sng" algn="ctr">
                      <a:solidFill>
                        <a:schemeClr val="bg1"/>
                      </a:solidFill>
                      <a:prstDash val="solid"/>
                      <a:round/>
                      <a:headEnd type="none" w="med" len="med"/>
                      <a:tailEnd type="none" w="med" len="med"/>
                    </a:lnB>
                    <a:lnBlToTr w="19050" cap="flat" cmpd="sng" algn="ctr">
                      <a:solidFill>
                        <a:schemeClr val="bg1"/>
                      </a:solidFill>
                      <a:prstDash val="solid"/>
                      <a:round/>
                      <a:headEnd type="none" w="med" len="med"/>
                      <a:tailEnd type="none" w="med" len="med"/>
                    </a:lnBlToTr>
                  </a:tcPr>
                </a:tc>
                <a:tc gridSpan="7">
                  <a:txBody>
                    <a:bodyPr/>
                    <a:lstStyle/>
                    <a:p>
                      <a:pPr>
                        <a:lnSpc>
                          <a:spcPct val="115000"/>
                        </a:lnSpc>
                        <a:spcAft>
                          <a:spcPts val="0"/>
                        </a:spcAft>
                      </a:pPr>
                      <a:r>
                        <a:rPr lang="en-US" sz="1400" b="1" dirty="0">
                          <a:solidFill>
                            <a:srgbClr val="FF0000"/>
                          </a:solidFill>
                          <a:latin typeface="Calibri"/>
                          <a:ea typeface="Times New Roman"/>
                          <a:cs typeface="Times New Roman"/>
                        </a:rPr>
                        <a:t>Stage 2: </a:t>
                      </a:r>
                      <a:endParaRPr lang="en-GB" sz="1400" dirty="0">
                        <a:solidFill>
                          <a:srgbClr val="FF0000"/>
                        </a:solidFill>
                        <a:latin typeface="Calibri"/>
                        <a:ea typeface="Times New Roman"/>
                        <a:cs typeface="Times New Roman"/>
                      </a:endParaRPr>
                    </a:p>
                    <a:p>
                      <a:pPr>
                        <a:lnSpc>
                          <a:spcPct val="115000"/>
                        </a:lnSpc>
                        <a:spcAft>
                          <a:spcPts val="0"/>
                        </a:spcAft>
                      </a:pPr>
                      <a:r>
                        <a:rPr lang="en-US" sz="1400" b="1" dirty="0">
                          <a:solidFill>
                            <a:srgbClr val="FF0000"/>
                          </a:solidFill>
                          <a:latin typeface="Calibri"/>
                          <a:ea typeface="Times New Roman"/>
                          <a:cs typeface="Times New Roman"/>
                        </a:rPr>
                        <a:t>Diplomatic Pressure</a:t>
                      </a:r>
                      <a:endParaRPr lang="en-GB" sz="1400" dirty="0">
                        <a:solidFill>
                          <a:srgbClr val="FF0000"/>
                        </a:solidFill>
                        <a:latin typeface="Calibri"/>
                        <a:ea typeface="Times New Roman"/>
                        <a:cs typeface="Times New Roman"/>
                      </a:endParaRPr>
                    </a:p>
                  </a:txBody>
                  <a:tcPr marL="68580" marR="68580" marT="0" marB="0" anchor="ctr">
                    <a:lnL>
                      <a:noFill/>
                    </a:lnL>
                    <a:lnR>
                      <a:noFill/>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6">
                  <a:txBody>
                    <a:bodyPr/>
                    <a:lstStyle/>
                    <a:p>
                      <a:pPr algn="r">
                        <a:lnSpc>
                          <a:spcPct val="115000"/>
                        </a:lnSpc>
                        <a:spcAft>
                          <a:spcPts val="0"/>
                        </a:spcAft>
                      </a:pPr>
                      <a:r>
                        <a:rPr lang="en-US" sz="1400" dirty="0">
                          <a:solidFill>
                            <a:srgbClr val="FF0000"/>
                          </a:solidFill>
                          <a:latin typeface="Calibri"/>
                          <a:ea typeface="Times New Roman"/>
                          <a:cs typeface="Times New Roman"/>
                        </a:rPr>
                        <a:t>(PSYOPS, Perception Management)</a:t>
                      </a:r>
                      <a:endParaRPr lang="en-GB" sz="1400" dirty="0">
                        <a:solidFill>
                          <a:srgbClr val="FF0000"/>
                        </a:solidFill>
                        <a:latin typeface="Calibri"/>
                        <a:ea typeface="Times New Roman"/>
                        <a:cs typeface="Times New Roman"/>
                      </a:endParaRPr>
                    </a:p>
                  </a:txBody>
                  <a:tcPr marL="68580" marR="68580" marT="0" marB="0" anchor="ctr">
                    <a:lnL>
                      <a:noFill/>
                    </a:lnL>
                    <a:lnR>
                      <a:noFill/>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a:noFill/>
                    </a:lnL>
                    <a:lnR>
                      <a:noFill/>
                    </a:lnR>
                    <a:lnT w="19050" cap="flat" cmpd="sng" algn="ctr">
                      <a:solidFill>
                        <a:schemeClr val="bg1"/>
                      </a:solidFill>
                      <a:prstDash val="dash"/>
                      <a:round/>
                      <a:headEnd type="none" w="med" len="med"/>
                      <a:tailEnd type="none" w="med" len="med"/>
                    </a:lnT>
                    <a:lnB w="19050" cap="flat" cmpd="sng" algn="ctr">
                      <a:solidFill>
                        <a:schemeClr val="bg1"/>
                      </a:solidFill>
                      <a:prstDash val="dash"/>
                      <a:round/>
                      <a:headEnd type="none" w="med" len="med"/>
                      <a:tailEnd type="none" w="med" len="med"/>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r>
              <a:tr h="595558">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a:solidFill>
                          <a:srgbClr val="FF0000"/>
                        </a:solidFill>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a:noFill/>
                    </a:lnL>
                    <a:lnR>
                      <a:noFill/>
                    </a:lnR>
                    <a:lnT>
                      <a:noFill/>
                    </a:lnT>
                    <a:lnB w="19050" cap="flat" cmpd="sng" algn="ctr">
                      <a:solidFill>
                        <a:schemeClr val="bg1"/>
                      </a:solidFill>
                      <a:prstDash val="solid"/>
                      <a:round/>
                      <a:headEnd type="none" w="med" len="med"/>
                      <a:tailEnd type="none" w="med" len="med"/>
                    </a:lnB>
                    <a:lnBlToTr w="19050" cap="flat" cmpd="sng" algn="ctr">
                      <a:solidFill>
                        <a:schemeClr val="bg1"/>
                      </a:solidFill>
                      <a:prstDash val="solid"/>
                      <a:round/>
                      <a:headEnd type="none" w="med" len="med"/>
                      <a:tailEnd type="none" w="med" len="med"/>
                    </a:lnBlToTr>
                  </a:tcPr>
                </a:tc>
                <a:tc gridSpan="8">
                  <a:txBody>
                    <a:bodyPr/>
                    <a:lstStyle/>
                    <a:p>
                      <a:pPr>
                        <a:lnSpc>
                          <a:spcPct val="115000"/>
                        </a:lnSpc>
                        <a:spcAft>
                          <a:spcPts val="0"/>
                        </a:spcAft>
                      </a:pPr>
                      <a:r>
                        <a:rPr lang="en-US" sz="1400" b="1" dirty="0">
                          <a:solidFill>
                            <a:srgbClr val="FF0000"/>
                          </a:solidFill>
                          <a:latin typeface="Calibri"/>
                          <a:ea typeface="Times New Roman"/>
                          <a:cs typeface="Times New Roman"/>
                        </a:rPr>
                        <a:t>Stage 1: </a:t>
                      </a:r>
                      <a:endParaRPr lang="en-GB" sz="1400" dirty="0">
                        <a:solidFill>
                          <a:srgbClr val="FF0000"/>
                        </a:solidFill>
                        <a:latin typeface="Calibri"/>
                        <a:ea typeface="Times New Roman"/>
                        <a:cs typeface="Times New Roman"/>
                      </a:endParaRPr>
                    </a:p>
                    <a:p>
                      <a:pPr>
                        <a:lnSpc>
                          <a:spcPct val="115000"/>
                        </a:lnSpc>
                        <a:spcAft>
                          <a:spcPts val="0"/>
                        </a:spcAft>
                      </a:pPr>
                      <a:r>
                        <a:rPr lang="en-US" sz="1400" b="1" dirty="0">
                          <a:solidFill>
                            <a:srgbClr val="FF0000"/>
                          </a:solidFill>
                          <a:latin typeface="Calibri"/>
                          <a:ea typeface="Times New Roman"/>
                          <a:cs typeface="Times New Roman"/>
                        </a:rPr>
                        <a:t>Intelligence Gathering</a:t>
                      </a:r>
                      <a:endParaRPr lang="en-GB" sz="1400" dirty="0">
                        <a:solidFill>
                          <a:srgbClr val="FF0000"/>
                        </a:solidFill>
                        <a:latin typeface="Calibri"/>
                        <a:ea typeface="Times New Roman"/>
                        <a:cs typeface="Times New Roman"/>
                      </a:endParaRPr>
                    </a:p>
                  </a:txBody>
                  <a:tcPr marL="68580" marR="68580" marT="0" marB="0" anchor="ctr">
                    <a:lnL>
                      <a:noFill/>
                    </a:lnL>
                    <a:lnR>
                      <a:noFill/>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7">
                  <a:txBody>
                    <a:bodyPr/>
                    <a:lstStyle/>
                    <a:p>
                      <a:pPr algn="r">
                        <a:lnSpc>
                          <a:spcPct val="115000"/>
                        </a:lnSpc>
                        <a:spcAft>
                          <a:spcPts val="0"/>
                        </a:spcAft>
                      </a:pPr>
                      <a:r>
                        <a:rPr lang="en-US" sz="1400" dirty="0">
                          <a:solidFill>
                            <a:srgbClr val="FF0000"/>
                          </a:solidFill>
                          <a:latin typeface="Calibri"/>
                          <a:ea typeface="Times New Roman"/>
                          <a:cs typeface="Times New Roman"/>
                        </a:rPr>
                        <a:t>(Protection, Exploitation, Hacker War)</a:t>
                      </a:r>
                      <a:endParaRPr lang="en-GB" sz="1400" dirty="0">
                        <a:solidFill>
                          <a:srgbClr val="FF0000"/>
                        </a:solidFill>
                        <a:latin typeface="Calibri"/>
                        <a:ea typeface="Times New Roman"/>
                        <a:cs typeface="Times New Roman"/>
                      </a:endParaRPr>
                    </a:p>
                  </a:txBody>
                  <a:tcPr marL="68580" marR="68580" marT="0" marB="0" anchor="ctr">
                    <a:lnL>
                      <a:noFill/>
                    </a:lnL>
                    <a:lnR>
                      <a:noFill/>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a:noFill/>
                    </a:lnL>
                    <a:lnR>
                      <a:noFill/>
                    </a:lnR>
                    <a:lnT w="19050" cap="flat" cmpd="sng" algn="ctr">
                      <a:solidFill>
                        <a:schemeClr val="bg1"/>
                      </a:solidFill>
                      <a:prstDash val="dash"/>
                      <a:round/>
                      <a:headEnd type="none" w="med" len="med"/>
                      <a:tailEnd type="none" w="med" len="med"/>
                    </a:lnT>
                    <a:lnB w="19050" cap="flat" cmpd="sng" algn="ctr">
                      <a:solidFill>
                        <a:schemeClr val="bg1"/>
                      </a:solidFill>
                      <a:prstDash val="dash"/>
                      <a:round/>
                      <a:headEnd type="none" w="med" len="med"/>
                      <a:tailEnd type="none" w="med" len="med"/>
                    </a:lnB>
                  </a:tcPr>
                </a:tc>
                <a:tc>
                  <a:txBody>
                    <a:bodyPr/>
                    <a:lstStyle/>
                    <a:p>
                      <a:pPr>
                        <a:lnSpc>
                          <a:spcPct val="115000"/>
                        </a:lnSpc>
                        <a:spcAft>
                          <a:spcPts val="0"/>
                        </a:spcAft>
                      </a:pPr>
                      <a:endParaRPr lang="en-US" sz="1100" dirty="0">
                        <a:solidFill>
                          <a:srgbClr val="FF0000"/>
                        </a:solidFill>
                        <a:latin typeface="Calibri"/>
                        <a:ea typeface="Times New Roman"/>
                        <a:cs typeface="Times New Roman"/>
                      </a:endParaRPr>
                    </a:p>
                  </a:txBody>
                  <a:tcPr marL="68580" marR="68580" marT="0" marB="0">
                    <a:lnL>
                      <a:noFill/>
                    </a:lnL>
                    <a:lnR>
                      <a:noFill/>
                    </a:lnR>
                    <a:lnT>
                      <a:noFill/>
                    </a:lnT>
                    <a:lnB>
                      <a:noFill/>
                    </a:lnB>
                  </a:tcPr>
                </a:tc>
              </a:tr>
              <a:tr h="297778">
                <a:tc>
                  <a:txBody>
                    <a:bodyPr/>
                    <a:lstStyle/>
                    <a:p>
                      <a:pPr>
                        <a:lnSpc>
                          <a:spcPct val="115000"/>
                        </a:lnSpc>
                        <a:spcAft>
                          <a:spcPts val="0"/>
                        </a:spcAft>
                      </a:pPr>
                      <a:endParaRPr lang="en-GB" sz="1100">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100">
                        <a:latin typeface="Calibri"/>
                        <a:ea typeface="Times New Roman"/>
                        <a:cs typeface="Times New Roman"/>
                      </a:endParaRPr>
                    </a:p>
                  </a:txBody>
                  <a:tcPr marL="68580" marR="68580" marT="0" marB="0">
                    <a:lnL>
                      <a:noFill/>
                    </a:lnL>
                    <a:lnR>
                      <a:noFill/>
                    </a:lnR>
                    <a:lnT w="19050" cap="flat" cmpd="sng" algn="ctr">
                      <a:solidFill>
                        <a:schemeClr val="bg1"/>
                      </a:solidFill>
                      <a:prstDash val="solid"/>
                      <a:round/>
                      <a:headEnd type="none" w="med" len="med"/>
                      <a:tailEnd type="none" w="med" len="med"/>
                    </a:lnT>
                    <a:lnB>
                      <a:noFill/>
                    </a:lnB>
                  </a:tcPr>
                </a:tc>
                <a:tc>
                  <a:txBody>
                    <a:bodyPr/>
                    <a:lstStyle/>
                    <a:p>
                      <a:pPr>
                        <a:lnSpc>
                          <a:spcPct val="115000"/>
                        </a:lnSpc>
                        <a:spcAft>
                          <a:spcPts val="0"/>
                        </a:spcAft>
                      </a:pPr>
                      <a:endParaRPr lang="en-US" sz="1100">
                        <a:latin typeface="Calibri"/>
                        <a:ea typeface="Times New Roman"/>
                        <a:cs typeface="Times New Roman"/>
                      </a:endParaRPr>
                    </a:p>
                  </a:txBody>
                  <a:tcPr marL="68580" marR="68580" marT="0" marB="0">
                    <a:lnL>
                      <a:noFill/>
                    </a:lnL>
                    <a:lnR>
                      <a:noFill/>
                    </a:lnR>
                    <a:lnT w="19050" cap="flat" cmpd="sng" algn="ctr">
                      <a:solidFill>
                        <a:schemeClr val="bg1"/>
                      </a:solidFill>
                      <a:prstDash val="solid"/>
                      <a:round/>
                      <a:headEnd type="none" w="med" len="med"/>
                      <a:tailEnd type="none" w="med" len="med"/>
                    </a:lnT>
                    <a:lnB>
                      <a:noFill/>
                    </a:lnB>
                  </a:tcPr>
                </a:tc>
                <a:tc>
                  <a:txBody>
                    <a:bodyPr/>
                    <a:lstStyle/>
                    <a:p>
                      <a:pPr>
                        <a:lnSpc>
                          <a:spcPct val="115000"/>
                        </a:lnSpc>
                        <a:spcAft>
                          <a:spcPts val="0"/>
                        </a:spcAft>
                      </a:pPr>
                      <a:endParaRPr lang="en-US" sz="1100">
                        <a:latin typeface="Calibri"/>
                        <a:ea typeface="Times New Roman"/>
                        <a:cs typeface="Times New Roman"/>
                      </a:endParaRPr>
                    </a:p>
                  </a:txBody>
                  <a:tcPr marL="68580" marR="68580" marT="0" marB="0">
                    <a:lnL>
                      <a:noFill/>
                    </a:lnL>
                    <a:lnR>
                      <a:noFill/>
                    </a:lnR>
                    <a:lnT w="19050" cap="flat" cmpd="sng" algn="ctr">
                      <a:solidFill>
                        <a:schemeClr val="bg1"/>
                      </a:solidFill>
                      <a:prstDash val="solid"/>
                      <a:round/>
                      <a:headEnd type="none" w="med" len="med"/>
                      <a:tailEnd type="none" w="med" len="med"/>
                    </a:lnT>
                    <a:lnB>
                      <a:noFill/>
                    </a:lnB>
                  </a:tcPr>
                </a:tc>
                <a:tc>
                  <a:txBody>
                    <a:bodyPr/>
                    <a:lstStyle/>
                    <a:p>
                      <a:pPr>
                        <a:lnSpc>
                          <a:spcPct val="115000"/>
                        </a:lnSpc>
                        <a:spcAft>
                          <a:spcPts val="0"/>
                        </a:spcAft>
                      </a:pPr>
                      <a:endParaRPr lang="en-US" sz="1100">
                        <a:latin typeface="Calibri"/>
                        <a:ea typeface="Times New Roman"/>
                        <a:cs typeface="Times New Roman"/>
                      </a:endParaRPr>
                    </a:p>
                  </a:txBody>
                  <a:tcPr marL="68580" marR="68580" marT="0" marB="0">
                    <a:lnL>
                      <a:noFill/>
                    </a:lnL>
                    <a:lnR>
                      <a:noFill/>
                    </a:lnR>
                    <a:lnT w="19050" cap="flat" cmpd="sng" algn="ctr">
                      <a:solidFill>
                        <a:schemeClr val="bg1"/>
                      </a:solidFill>
                      <a:prstDash val="solid"/>
                      <a:round/>
                      <a:headEnd type="none" w="med" len="med"/>
                      <a:tailEnd type="none" w="med" len="med"/>
                    </a:lnT>
                    <a:lnB>
                      <a:noFill/>
                    </a:lnB>
                  </a:tcPr>
                </a:tc>
                <a:tc>
                  <a:txBody>
                    <a:bodyPr/>
                    <a:lstStyle/>
                    <a:p>
                      <a:pPr>
                        <a:lnSpc>
                          <a:spcPct val="115000"/>
                        </a:lnSpc>
                        <a:spcAft>
                          <a:spcPts val="0"/>
                        </a:spcAft>
                      </a:pPr>
                      <a:endParaRPr lang="en-US" sz="1100">
                        <a:latin typeface="Calibri"/>
                        <a:ea typeface="Times New Roman"/>
                        <a:cs typeface="Times New Roman"/>
                      </a:endParaRPr>
                    </a:p>
                  </a:txBody>
                  <a:tcPr marL="68580" marR="68580" marT="0" marB="0">
                    <a:lnL>
                      <a:noFill/>
                    </a:lnL>
                    <a:lnR>
                      <a:noFill/>
                    </a:lnR>
                    <a:lnT w="19050" cap="flat" cmpd="sng" algn="ctr">
                      <a:solidFill>
                        <a:schemeClr val="bg1"/>
                      </a:solidFill>
                      <a:prstDash val="solid"/>
                      <a:round/>
                      <a:headEnd type="none" w="med" len="med"/>
                      <a:tailEnd type="none" w="med" len="med"/>
                    </a:lnT>
                    <a:lnB>
                      <a:noFill/>
                    </a:lnB>
                  </a:tcPr>
                </a:tc>
                <a:tc>
                  <a:txBody>
                    <a:bodyPr/>
                    <a:lstStyle/>
                    <a:p>
                      <a:pPr>
                        <a:lnSpc>
                          <a:spcPct val="115000"/>
                        </a:lnSpc>
                        <a:spcAft>
                          <a:spcPts val="0"/>
                        </a:spcAft>
                      </a:pPr>
                      <a:endParaRPr lang="en-US" sz="1100">
                        <a:latin typeface="Calibri"/>
                        <a:ea typeface="Times New Roman"/>
                        <a:cs typeface="Times New Roman"/>
                      </a:endParaRPr>
                    </a:p>
                  </a:txBody>
                  <a:tcPr marL="68580" marR="68580" marT="0" marB="0">
                    <a:lnL>
                      <a:noFill/>
                    </a:lnL>
                    <a:lnR>
                      <a:noFill/>
                    </a:lnR>
                    <a:lnT w="19050" cap="flat" cmpd="sng" algn="ctr">
                      <a:solidFill>
                        <a:schemeClr val="bg1"/>
                      </a:solidFill>
                      <a:prstDash val="solid"/>
                      <a:round/>
                      <a:headEnd type="none" w="med" len="med"/>
                      <a:tailEnd type="none" w="med" len="med"/>
                    </a:lnT>
                    <a:lnB>
                      <a:noFill/>
                    </a:lnB>
                  </a:tcPr>
                </a:tc>
                <a:tc>
                  <a:txBody>
                    <a:bodyPr/>
                    <a:lstStyle/>
                    <a:p>
                      <a:pPr>
                        <a:lnSpc>
                          <a:spcPct val="115000"/>
                        </a:lnSpc>
                        <a:spcAft>
                          <a:spcPts val="0"/>
                        </a:spcAft>
                      </a:pPr>
                      <a:endParaRPr lang="en-US" sz="1100">
                        <a:latin typeface="Calibri"/>
                        <a:ea typeface="Times New Roman"/>
                        <a:cs typeface="Times New Roman"/>
                      </a:endParaRPr>
                    </a:p>
                  </a:txBody>
                  <a:tcPr marL="68580" marR="68580" marT="0" marB="0">
                    <a:lnL>
                      <a:noFill/>
                    </a:lnL>
                    <a:lnR>
                      <a:noFill/>
                    </a:lnR>
                    <a:lnT w="19050" cap="flat" cmpd="sng" algn="ctr">
                      <a:solidFill>
                        <a:schemeClr val="bg1"/>
                      </a:solidFill>
                      <a:prstDash val="solid"/>
                      <a:round/>
                      <a:headEnd type="none" w="med" len="med"/>
                      <a:tailEnd type="none" w="med" len="med"/>
                    </a:lnT>
                    <a:lnB>
                      <a:noFill/>
                    </a:lnB>
                  </a:tcPr>
                </a:tc>
                <a:tc gridSpan="2">
                  <a:txBody>
                    <a:bodyPr/>
                    <a:lstStyle/>
                    <a:p>
                      <a:pPr>
                        <a:lnSpc>
                          <a:spcPct val="115000"/>
                        </a:lnSpc>
                        <a:spcAft>
                          <a:spcPts val="0"/>
                        </a:spcAft>
                      </a:pPr>
                      <a:endParaRPr lang="en-US" sz="1100">
                        <a:latin typeface="Calibri"/>
                        <a:ea typeface="Times New Roman"/>
                        <a:cs typeface="Times New Roman"/>
                      </a:endParaRPr>
                    </a:p>
                  </a:txBody>
                  <a:tcPr marL="68580" marR="68580" marT="0" marB="0">
                    <a:lnL>
                      <a:noFill/>
                    </a:lnL>
                    <a:lnR>
                      <a:noFill/>
                    </a:lnR>
                    <a:lnT w="19050" cap="flat" cmpd="sng" algn="ctr">
                      <a:solidFill>
                        <a:schemeClr val="bg1"/>
                      </a:solidFill>
                      <a:prstDash val="solid"/>
                      <a:round/>
                      <a:headEnd type="none" w="med" len="med"/>
                      <a:tailEnd type="none" w="med" len="med"/>
                    </a:lnT>
                    <a:lnB>
                      <a:noFill/>
                    </a:lnB>
                  </a:tcPr>
                </a:tc>
                <a:tc hMerge="1">
                  <a:txBody>
                    <a:bodyPr/>
                    <a:lstStyle/>
                    <a:p>
                      <a:endParaRPr lang="en-GB"/>
                    </a:p>
                  </a:txBody>
                  <a:tcPr/>
                </a:tc>
                <a:tc>
                  <a:txBody>
                    <a:bodyPr/>
                    <a:lstStyle/>
                    <a:p>
                      <a:pPr>
                        <a:lnSpc>
                          <a:spcPct val="115000"/>
                        </a:lnSpc>
                        <a:spcAft>
                          <a:spcPts val="0"/>
                        </a:spcAft>
                      </a:pPr>
                      <a:endParaRPr lang="en-US" sz="1100">
                        <a:latin typeface="Calibri"/>
                        <a:ea typeface="Times New Roman"/>
                        <a:cs typeface="Times New Roman"/>
                      </a:endParaRPr>
                    </a:p>
                  </a:txBody>
                  <a:tcPr marL="68580" marR="68580" marT="0" marB="0">
                    <a:lnL>
                      <a:noFill/>
                    </a:lnL>
                    <a:lnR>
                      <a:noFill/>
                    </a:lnR>
                    <a:lnT w="19050" cap="flat" cmpd="sng" algn="ctr">
                      <a:solidFill>
                        <a:schemeClr val="bg1"/>
                      </a:solidFill>
                      <a:prstDash val="solid"/>
                      <a:round/>
                      <a:headEnd type="none" w="med" len="med"/>
                      <a:tailEnd type="none" w="med" len="med"/>
                    </a:lnT>
                    <a:lnB>
                      <a:noFill/>
                    </a:lnB>
                  </a:tcPr>
                </a:tc>
                <a:tc>
                  <a:txBody>
                    <a:bodyPr/>
                    <a:lstStyle/>
                    <a:p>
                      <a:pPr>
                        <a:lnSpc>
                          <a:spcPct val="115000"/>
                        </a:lnSpc>
                        <a:spcAft>
                          <a:spcPts val="0"/>
                        </a:spcAft>
                      </a:pPr>
                      <a:endParaRPr lang="en-US" sz="1100">
                        <a:latin typeface="Calibri"/>
                        <a:ea typeface="Times New Roman"/>
                        <a:cs typeface="Times New Roman"/>
                      </a:endParaRPr>
                    </a:p>
                  </a:txBody>
                  <a:tcPr marL="68580" marR="68580" marT="0" marB="0">
                    <a:lnL>
                      <a:noFill/>
                    </a:lnL>
                    <a:lnR>
                      <a:noFill/>
                    </a:lnR>
                    <a:lnT w="19050" cap="flat" cmpd="sng" algn="ctr">
                      <a:solidFill>
                        <a:schemeClr val="bg1"/>
                      </a:solidFill>
                      <a:prstDash val="solid"/>
                      <a:round/>
                      <a:headEnd type="none" w="med" len="med"/>
                      <a:tailEnd type="none" w="med" len="med"/>
                    </a:lnT>
                    <a:lnB>
                      <a:noFill/>
                    </a:lnB>
                  </a:tcPr>
                </a:tc>
                <a:tc>
                  <a:txBody>
                    <a:bodyPr/>
                    <a:lstStyle/>
                    <a:p>
                      <a:pPr>
                        <a:lnSpc>
                          <a:spcPct val="115000"/>
                        </a:lnSpc>
                        <a:spcAft>
                          <a:spcPts val="0"/>
                        </a:spcAft>
                      </a:pPr>
                      <a:endParaRPr lang="en-US" sz="1100">
                        <a:latin typeface="Calibri"/>
                        <a:ea typeface="Times New Roman"/>
                        <a:cs typeface="Times New Roman"/>
                      </a:endParaRPr>
                    </a:p>
                  </a:txBody>
                  <a:tcPr marL="68580" marR="68580" marT="0" marB="0">
                    <a:lnL>
                      <a:noFill/>
                    </a:lnL>
                    <a:lnR>
                      <a:noFill/>
                    </a:lnR>
                    <a:lnT w="19050" cap="flat" cmpd="sng" algn="ctr">
                      <a:solidFill>
                        <a:schemeClr val="bg1"/>
                      </a:solidFill>
                      <a:prstDash val="solid"/>
                      <a:round/>
                      <a:headEnd type="none" w="med" len="med"/>
                      <a:tailEnd type="none" w="med" len="med"/>
                    </a:lnT>
                    <a:lnB>
                      <a:noFill/>
                    </a:lnB>
                  </a:tcPr>
                </a:tc>
                <a:tc>
                  <a:txBody>
                    <a:bodyPr/>
                    <a:lstStyle/>
                    <a:p>
                      <a:pPr>
                        <a:lnSpc>
                          <a:spcPct val="115000"/>
                        </a:lnSpc>
                        <a:spcAft>
                          <a:spcPts val="0"/>
                        </a:spcAft>
                      </a:pPr>
                      <a:endParaRPr lang="en-US" sz="1100">
                        <a:latin typeface="Calibri"/>
                        <a:ea typeface="Times New Roman"/>
                        <a:cs typeface="Times New Roman"/>
                      </a:endParaRPr>
                    </a:p>
                  </a:txBody>
                  <a:tcPr marL="68580" marR="68580" marT="0" marB="0">
                    <a:lnL>
                      <a:noFill/>
                    </a:lnL>
                    <a:lnR>
                      <a:noFill/>
                    </a:lnR>
                    <a:lnT w="19050" cap="flat" cmpd="sng" algn="ctr">
                      <a:solidFill>
                        <a:schemeClr val="bg1"/>
                      </a:solidFill>
                      <a:prstDash val="solid"/>
                      <a:round/>
                      <a:headEnd type="none" w="med" len="med"/>
                      <a:tailEnd type="none" w="med" len="med"/>
                    </a:lnT>
                    <a:lnB>
                      <a:noFill/>
                    </a:lnB>
                  </a:tcPr>
                </a:tc>
                <a:tc>
                  <a:txBody>
                    <a:bodyPr/>
                    <a:lstStyle/>
                    <a:p>
                      <a:pPr>
                        <a:lnSpc>
                          <a:spcPct val="115000"/>
                        </a:lnSpc>
                        <a:spcAft>
                          <a:spcPts val="0"/>
                        </a:spcAft>
                      </a:pPr>
                      <a:endParaRPr lang="en-US" sz="1100">
                        <a:latin typeface="Calibri"/>
                        <a:ea typeface="Times New Roman"/>
                        <a:cs typeface="Times New Roman"/>
                      </a:endParaRPr>
                    </a:p>
                  </a:txBody>
                  <a:tcPr marL="68580" marR="68580" marT="0" marB="0">
                    <a:lnL>
                      <a:noFill/>
                    </a:lnL>
                    <a:lnR>
                      <a:noFill/>
                    </a:lnR>
                    <a:lnT w="19050" cap="flat" cmpd="sng" algn="ctr">
                      <a:solidFill>
                        <a:schemeClr val="bg1"/>
                      </a:solidFill>
                      <a:prstDash val="solid"/>
                      <a:round/>
                      <a:headEnd type="none" w="med" len="med"/>
                      <a:tailEnd type="none" w="med" len="med"/>
                    </a:lnT>
                    <a:lnB>
                      <a:noFill/>
                    </a:lnB>
                  </a:tcPr>
                </a:tc>
                <a:tc>
                  <a:txBody>
                    <a:bodyPr/>
                    <a:lstStyle/>
                    <a:p>
                      <a:pPr>
                        <a:lnSpc>
                          <a:spcPct val="115000"/>
                        </a:lnSpc>
                        <a:spcAft>
                          <a:spcPts val="0"/>
                        </a:spcAft>
                      </a:pPr>
                      <a:endParaRPr lang="en-US" sz="1100">
                        <a:latin typeface="Calibri"/>
                        <a:ea typeface="Times New Roman"/>
                        <a:cs typeface="Times New Roman"/>
                      </a:endParaRPr>
                    </a:p>
                  </a:txBody>
                  <a:tcPr marL="68580" marR="68580" marT="0" marB="0">
                    <a:lnL>
                      <a:noFill/>
                    </a:lnL>
                    <a:lnR>
                      <a:noFill/>
                    </a:lnR>
                    <a:lnT w="19050" cap="flat" cmpd="sng" algn="ctr">
                      <a:solidFill>
                        <a:schemeClr val="bg1"/>
                      </a:solidFill>
                      <a:prstDash val="solid"/>
                      <a:round/>
                      <a:headEnd type="none" w="med" len="med"/>
                      <a:tailEnd type="none" w="med" len="med"/>
                    </a:lnT>
                    <a:lnB>
                      <a:noFill/>
                    </a:lnB>
                  </a:tcPr>
                </a:tc>
                <a:tc>
                  <a:txBody>
                    <a:bodyPr/>
                    <a:lstStyle/>
                    <a:p>
                      <a:pPr>
                        <a:lnSpc>
                          <a:spcPct val="115000"/>
                        </a:lnSpc>
                        <a:spcAft>
                          <a:spcPts val="0"/>
                        </a:spcAft>
                      </a:pPr>
                      <a:endParaRPr lang="en-US" sz="1100">
                        <a:latin typeface="Calibri"/>
                        <a:ea typeface="Times New Roman"/>
                        <a:cs typeface="Times New Roman"/>
                      </a:endParaRPr>
                    </a:p>
                  </a:txBody>
                  <a:tcPr marL="68580" marR="68580" marT="0" marB="0">
                    <a:lnL>
                      <a:noFill/>
                    </a:lnL>
                    <a:lnR>
                      <a:noFill/>
                    </a:lnR>
                    <a:lnT w="19050" cap="flat" cmpd="sng" algn="ctr">
                      <a:solidFill>
                        <a:schemeClr val="bg1"/>
                      </a:solidFill>
                      <a:prstDash val="solid"/>
                      <a:round/>
                      <a:headEnd type="none" w="med" len="med"/>
                      <a:tailEnd type="none" w="med" len="med"/>
                    </a:lnT>
                    <a:lnB>
                      <a:noFill/>
                    </a:lnB>
                  </a:tcPr>
                </a:tc>
                <a:tc>
                  <a:txBody>
                    <a:bodyPr/>
                    <a:lstStyle/>
                    <a:p>
                      <a:pPr>
                        <a:lnSpc>
                          <a:spcPct val="115000"/>
                        </a:lnSpc>
                        <a:spcAft>
                          <a:spcPts val="0"/>
                        </a:spcAft>
                      </a:pPr>
                      <a:endParaRPr lang="en-US" sz="1100">
                        <a:latin typeface="Calibri"/>
                        <a:ea typeface="Times New Roman"/>
                        <a:cs typeface="Times New Roman"/>
                      </a:endParaRPr>
                    </a:p>
                  </a:txBody>
                  <a:tcPr marL="68580" marR="68580" marT="0" marB="0">
                    <a:lnL>
                      <a:noFill/>
                    </a:lnL>
                    <a:lnR>
                      <a:noFill/>
                    </a:lnR>
                    <a:lnT w="19050" cap="flat" cmpd="sng" algn="ctr">
                      <a:solidFill>
                        <a:schemeClr val="bg1"/>
                      </a:solidFill>
                      <a:prstDash val="dash"/>
                      <a:round/>
                      <a:headEnd type="none" w="med" len="med"/>
                      <a:tailEnd type="none" w="med" len="med"/>
                    </a:lnT>
                    <a:lnB>
                      <a:noFill/>
                    </a:lnB>
                  </a:tcPr>
                </a:tc>
                <a:tc>
                  <a:txBody>
                    <a:bodyPr/>
                    <a:lstStyle/>
                    <a:p>
                      <a:pPr>
                        <a:lnSpc>
                          <a:spcPct val="115000"/>
                        </a:lnSpc>
                        <a:spcAft>
                          <a:spcPts val="0"/>
                        </a:spcAft>
                      </a:pPr>
                      <a:endParaRPr lang="en-US" sz="1100" dirty="0">
                        <a:latin typeface="Calibri"/>
                        <a:ea typeface="Times New Roman"/>
                        <a:cs typeface="Times New Roman"/>
                      </a:endParaRPr>
                    </a:p>
                  </a:txBody>
                  <a:tcPr marL="68580" marR="68580" marT="0" marB="0">
                    <a:lnL>
                      <a:noFill/>
                    </a:lnL>
                    <a:lnR>
                      <a:noFill/>
                    </a:lnR>
                    <a:lnT>
                      <a:noFill/>
                    </a:lnT>
                    <a:lnB>
                      <a:noFill/>
                    </a:lnB>
                  </a:tcPr>
                </a:tc>
              </a:tr>
            </a:tbl>
          </a:graphicData>
        </a:graphic>
      </p:graphicFrame>
      <p:sp>
        <p:nvSpPr>
          <p:cNvPr id="2056" name="AutoShape 8"/>
          <p:cNvSpPr>
            <a:spLocks noChangeArrowheads="1"/>
          </p:cNvSpPr>
          <p:nvPr/>
        </p:nvSpPr>
        <p:spPr bwMode="auto">
          <a:xfrm>
            <a:off x="964651" y="5117068"/>
            <a:ext cx="7226849" cy="750332"/>
          </a:xfrm>
          <a:prstGeom prst="leftRightArrow">
            <a:avLst>
              <a:gd name="adj1" fmla="val 61833"/>
              <a:gd name="adj2" fmla="val 63939"/>
            </a:avLst>
          </a:prstGeom>
          <a:gradFill rotWithShape="1">
            <a:gsLst>
              <a:gs pos="0">
                <a:srgbClr val="FFFFFF"/>
              </a:gs>
              <a:gs pos="50000">
                <a:srgbClr val="000000"/>
              </a:gs>
              <a:gs pos="100000">
                <a:srgbClr val="FFFFFF"/>
              </a:gs>
            </a:gsLst>
            <a:lin ang="0" scaled="1"/>
          </a:gra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2054" name="Text Box 6"/>
          <p:cNvSpPr txBox="1">
            <a:spLocks noChangeArrowheads="1"/>
          </p:cNvSpPr>
          <p:nvPr/>
        </p:nvSpPr>
        <p:spPr bwMode="auto">
          <a:xfrm>
            <a:off x="1421851" y="5350677"/>
            <a:ext cx="1279990" cy="41194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Pre-Hostilities</a:t>
            </a:r>
            <a:endParaRPr kumimoji="0" lang="en-US" sz="2000" b="0" i="0" u="none" strike="noStrike" cap="none" normalizeH="0" baseline="0" dirty="0" smtClean="0">
              <a:ln>
                <a:noFill/>
              </a:ln>
              <a:solidFill>
                <a:schemeClr val="tx1"/>
              </a:solidFill>
              <a:effectLst/>
              <a:latin typeface="Arial" pitchFamily="34" charset="0"/>
            </a:endParaRPr>
          </a:p>
        </p:txBody>
      </p:sp>
      <p:sp>
        <p:nvSpPr>
          <p:cNvPr id="2055" name="Text Box 7"/>
          <p:cNvSpPr txBox="1">
            <a:spLocks noChangeArrowheads="1"/>
          </p:cNvSpPr>
          <p:nvPr/>
        </p:nvSpPr>
        <p:spPr bwMode="auto">
          <a:xfrm>
            <a:off x="6234249" y="5350677"/>
            <a:ext cx="1512202" cy="41194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Post-Hostilities</a:t>
            </a:r>
            <a:endParaRPr kumimoji="0" lang="en-US" sz="2000" b="0" i="0" u="none" strike="noStrike" cap="none" normalizeH="0" baseline="0" dirty="0" smtClean="0">
              <a:ln>
                <a:noFill/>
              </a:ln>
              <a:solidFill>
                <a:schemeClr val="tx1"/>
              </a:solidFill>
              <a:effectLst/>
              <a:latin typeface="Arial" pitchFamily="34" charset="0"/>
            </a:endParaRPr>
          </a:p>
        </p:txBody>
      </p:sp>
      <p:sp>
        <p:nvSpPr>
          <p:cNvPr id="2057"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14" name="TextBox 13"/>
          <p:cNvSpPr txBox="1"/>
          <p:nvPr/>
        </p:nvSpPr>
        <p:spPr>
          <a:xfrm>
            <a:off x="0" y="152400"/>
            <a:ext cx="9144000" cy="646331"/>
          </a:xfrm>
          <a:prstGeom prst="rect">
            <a:avLst/>
          </a:prstGeom>
          <a:noFill/>
        </p:spPr>
        <p:txBody>
          <a:bodyPr wrap="square" rtlCol="0">
            <a:spAutoFit/>
          </a:bodyPr>
          <a:lstStyle/>
          <a:p>
            <a:pPr algn="ctr"/>
            <a:r>
              <a:rPr lang="en-GB" sz="3600" dirty="0" smtClean="0">
                <a:solidFill>
                  <a:schemeClr val="bg1"/>
                </a:solidFill>
                <a:latin typeface="Stencil" pitchFamily="82" charset="0"/>
              </a:rPr>
              <a:t>Stages of Information warfare</a:t>
            </a:r>
            <a:endParaRPr lang="en-GB" sz="3600" dirty="0">
              <a:solidFill>
                <a:schemeClr val="bg1"/>
              </a:solidFill>
              <a:latin typeface="Stencil" pitchFamily="82" charset="0"/>
            </a:endParaRPr>
          </a:p>
        </p:txBody>
      </p:sp>
      <p:sp>
        <p:nvSpPr>
          <p:cNvPr id="9" name="TextBox 8"/>
          <p:cNvSpPr txBox="1"/>
          <p:nvPr/>
        </p:nvSpPr>
        <p:spPr>
          <a:xfrm>
            <a:off x="0" y="6119336"/>
            <a:ext cx="1600200" cy="738664"/>
          </a:xfrm>
          <a:prstGeom prst="rect">
            <a:avLst/>
          </a:prstGeom>
          <a:noFill/>
        </p:spPr>
        <p:txBody>
          <a:bodyPr wrap="square" rtlCol="0">
            <a:spAutoFit/>
          </a:bodyPr>
          <a:lstStyle/>
          <a:p>
            <a:r>
              <a:rPr lang="en-GB" sz="1400" dirty="0" smtClean="0">
                <a:solidFill>
                  <a:schemeClr val="bg1"/>
                </a:solidFill>
              </a:rPr>
              <a:t>Adapted from (Jones, </a:t>
            </a:r>
            <a:r>
              <a:rPr lang="en-GB" sz="1400" dirty="0" err="1" smtClean="0">
                <a:solidFill>
                  <a:schemeClr val="bg1"/>
                </a:solidFill>
              </a:rPr>
              <a:t>Kovacich</a:t>
            </a:r>
            <a:r>
              <a:rPr lang="en-GB" sz="1400" dirty="0" smtClean="0">
                <a:solidFill>
                  <a:schemeClr val="bg1"/>
                </a:solidFill>
              </a:rPr>
              <a:t> &amp; </a:t>
            </a:r>
            <a:r>
              <a:rPr lang="en-GB" sz="1400" dirty="0" err="1" smtClean="0">
                <a:solidFill>
                  <a:schemeClr val="bg1"/>
                </a:solidFill>
              </a:rPr>
              <a:t>Luzwick</a:t>
            </a:r>
            <a:r>
              <a:rPr lang="en-GB" sz="1400" dirty="0" smtClean="0">
                <a:solidFill>
                  <a:schemeClr val="bg1"/>
                </a:solidFill>
              </a:rPr>
              <a:t>, 2002)</a:t>
            </a:r>
            <a:endParaRPr lang="en-US" sz="1400"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81000" y="1066800"/>
          <a:ext cx="8382000" cy="5573486"/>
        </p:xfrm>
        <a:graphic>
          <a:graphicData uri="http://schemas.openxmlformats.org/drawingml/2006/table">
            <a:tbl>
              <a:tblPr firstRow="1" bandRow="1">
                <a:tableStyleId>{5C22544A-7EE6-4342-B048-85BDC9FD1C3A}</a:tableStyleId>
              </a:tblPr>
              <a:tblGrid>
                <a:gridCol w="2095500"/>
                <a:gridCol w="2095500"/>
                <a:gridCol w="2095500"/>
                <a:gridCol w="2095500"/>
              </a:tblGrid>
              <a:tr h="741966">
                <a:tc gridSpan="4">
                  <a:txBody>
                    <a:bodyPr/>
                    <a:lstStyle/>
                    <a:p>
                      <a:pPr algn="ctr"/>
                      <a:r>
                        <a:rPr lang="en-GB" sz="2400" dirty="0" smtClean="0"/>
                        <a:t>Information</a:t>
                      </a:r>
                      <a:r>
                        <a:rPr lang="en-GB" sz="2400" baseline="0" dirty="0" smtClean="0"/>
                        <a:t> Warfare Threats – US Air Force</a:t>
                      </a:r>
                      <a:endParaRPr lang="en-US" sz="2400" dirty="0"/>
                    </a:p>
                  </a:txBody>
                  <a:tcPr anchor="ct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1204400">
                <a:tc>
                  <a:txBody>
                    <a:bodyPr/>
                    <a:lstStyle/>
                    <a:p>
                      <a:pPr algn="ctr"/>
                      <a:r>
                        <a:rPr lang="en-GB" sz="2000" dirty="0" smtClean="0"/>
                        <a:t>Compromise</a:t>
                      </a:r>
                      <a:endParaRPr lang="en-US" sz="2000" dirty="0"/>
                    </a:p>
                  </a:txBody>
                  <a:tcPr anchor="ctr"/>
                </a:tc>
                <a:tc>
                  <a:txBody>
                    <a:bodyPr/>
                    <a:lstStyle/>
                    <a:p>
                      <a:pPr algn="ctr"/>
                      <a:r>
                        <a:rPr lang="en-GB" sz="2000" dirty="0" smtClean="0"/>
                        <a:t>Deception/</a:t>
                      </a:r>
                    </a:p>
                    <a:p>
                      <a:pPr algn="ctr"/>
                      <a:r>
                        <a:rPr lang="en-GB" sz="2000" dirty="0" smtClean="0"/>
                        <a:t>Corruption</a:t>
                      </a:r>
                      <a:endParaRPr lang="en-US" sz="2000" dirty="0"/>
                    </a:p>
                  </a:txBody>
                  <a:tcPr anchor="ctr"/>
                </a:tc>
                <a:tc>
                  <a:txBody>
                    <a:bodyPr/>
                    <a:lstStyle/>
                    <a:p>
                      <a:pPr algn="ctr"/>
                      <a:r>
                        <a:rPr lang="en-GB" sz="2000" dirty="0" smtClean="0"/>
                        <a:t>Denial</a:t>
                      </a:r>
                      <a:r>
                        <a:rPr lang="en-GB" sz="2000" baseline="0" dirty="0" smtClean="0"/>
                        <a:t>/</a:t>
                      </a:r>
                    </a:p>
                    <a:p>
                      <a:pPr algn="ctr"/>
                      <a:r>
                        <a:rPr lang="en-GB" sz="2000" baseline="0" dirty="0" smtClean="0"/>
                        <a:t>Loss</a:t>
                      </a:r>
                      <a:endParaRPr lang="en-US" sz="2000" dirty="0"/>
                    </a:p>
                  </a:txBody>
                  <a:tcPr anchor="ctr"/>
                </a:tc>
                <a:tc>
                  <a:txBody>
                    <a:bodyPr/>
                    <a:lstStyle/>
                    <a:p>
                      <a:pPr algn="ctr"/>
                      <a:r>
                        <a:rPr lang="en-GB" sz="2000" dirty="0" smtClean="0"/>
                        <a:t>Destruction</a:t>
                      </a:r>
                      <a:endParaRPr lang="en-US" sz="2000" dirty="0"/>
                    </a:p>
                  </a:txBody>
                  <a:tcPr anchor="ctr"/>
                </a:tc>
              </a:tr>
              <a:tr h="2118081">
                <a:tc>
                  <a:txBody>
                    <a:bodyPr/>
                    <a:lstStyle/>
                    <a:p>
                      <a:pPr>
                        <a:lnSpc>
                          <a:spcPct val="100000"/>
                        </a:lnSpc>
                        <a:spcBef>
                          <a:spcPts val="600"/>
                        </a:spcBef>
                        <a:spcAft>
                          <a:spcPts val="600"/>
                        </a:spcAft>
                      </a:pPr>
                      <a:r>
                        <a:rPr lang="en-GB" dirty="0" smtClean="0"/>
                        <a:t>Malicious Code</a:t>
                      </a:r>
                    </a:p>
                    <a:p>
                      <a:pPr>
                        <a:lnSpc>
                          <a:spcPct val="100000"/>
                        </a:lnSpc>
                        <a:spcBef>
                          <a:spcPts val="600"/>
                        </a:spcBef>
                        <a:spcAft>
                          <a:spcPts val="600"/>
                        </a:spcAft>
                      </a:pPr>
                      <a:r>
                        <a:rPr lang="en-GB" dirty="0" smtClean="0"/>
                        <a:t>System Intrusion</a:t>
                      </a:r>
                    </a:p>
                    <a:p>
                      <a:pPr>
                        <a:lnSpc>
                          <a:spcPct val="100000"/>
                        </a:lnSpc>
                        <a:spcBef>
                          <a:spcPts val="600"/>
                        </a:spcBef>
                        <a:spcAft>
                          <a:spcPts val="600"/>
                        </a:spcAft>
                      </a:pPr>
                      <a:r>
                        <a:rPr lang="en-GB" dirty="0" smtClean="0"/>
                        <a:t>Psychological</a:t>
                      </a:r>
                      <a:r>
                        <a:rPr lang="en-GB" baseline="0" dirty="0" smtClean="0"/>
                        <a:t> Ops</a:t>
                      </a:r>
                    </a:p>
                    <a:p>
                      <a:pPr>
                        <a:lnSpc>
                          <a:spcPct val="100000"/>
                        </a:lnSpc>
                        <a:spcBef>
                          <a:spcPts val="600"/>
                        </a:spcBef>
                        <a:spcAft>
                          <a:spcPts val="600"/>
                        </a:spcAft>
                      </a:pPr>
                      <a:r>
                        <a:rPr lang="en-GB" baseline="0" dirty="0" smtClean="0"/>
                        <a:t>Intel Collection</a:t>
                      </a:r>
                    </a:p>
                    <a:p>
                      <a:pPr>
                        <a:lnSpc>
                          <a:spcPct val="100000"/>
                        </a:lnSpc>
                        <a:spcBef>
                          <a:spcPts val="600"/>
                        </a:spcBef>
                        <a:spcAft>
                          <a:spcPts val="600"/>
                        </a:spcAft>
                      </a:pPr>
                      <a:r>
                        <a:rPr lang="en-GB" baseline="0" dirty="0" smtClean="0"/>
                        <a:t>Technology Transfer</a:t>
                      </a:r>
                    </a:p>
                    <a:p>
                      <a:pPr>
                        <a:lnSpc>
                          <a:spcPct val="100000"/>
                        </a:lnSpc>
                        <a:spcBef>
                          <a:spcPts val="600"/>
                        </a:spcBef>
                        <a:spcAft>
                          <a:spcPts val="600"/>
                        </a:spcAft>
                      </a:pPr>
                      <a:r>
                        <a:rPr lang="en-GB" baseline="0" dirty="0" smtClean="0"/>
                        <a:t>Software Bugs</a:t>
                      </a:r>
                      <a:endParaRPr lang="en-US" dirty="0"/>
                    </a:p>
                  </a:txBody>
                  <a:tcPr/>
                </a:tc>
                <a:tc>
                  <a:txBody>
                    <a:bodyPr/>
                    <a:lstStyle/>
                    <a:p>
                      <a:pPr>
                        <a:lnSpc>
                          <a:spcPct val="100000"/>
                        </a:lnSpc>
                        <a:spcBef>
                          <a:spcPts val="600"/>
                        </a:spcBef>
                        <a:spcAft>
                          <a:spcPts val="600"/>
                        </a:spcAft>
                      </a:pPr>
                      <a:r>
                        <a:rPr lang="en-GB" dirty="0" smtClean="0"/>
                        <a:t>Malicious Code</a:t>
                      </a:r>
                    </a:p>
                    <a:p>
                      <a:pPr>
                        <a:lnSpc>
                          <a:spcPct val="100000"/>
                        </a:lnSpc>
                        <a:spcBef>
                          <a:spcPts val="600"/>
                        </a:spcBef>
                        <a:spcAft>
                          <a:spcPts val="600"/>
                        </a:spcAft>
                      </a:pPr>
                      <a:r>
                        <a:rPr lang="en-GB" dirty="0" smtClean="0"/>
                        <a:t>System Intrusion</a:t>
                      </a:r>
                    </a:p>
                    <a:p>
                      <a:pPr>
                        <a:lnSpc>
                          <a:spcPct val="100000"/>
                        </a:lnSpc>
                        <a:spcBef>
                          <a:spcPts val="600"/>
                        </a:spcBef>
                        <a:spcAft>
                          <a:spcPts val="600"/>
                        </a:spcAft>
                      </a:pPr>
                      <a:r>
                        <a:rPr lang="en-GB" dirty="0" smtClean="0"/>
                        <a:t>Military Deception</a:t>
                      </a:r>
                    </a:p>
                    <a:p>
                      <a:pPr>
                        <a:lnSpc>
                          <a:spcPct val="100000"/>
                        </a:lnSpc>
                        <a:spcBef>
                          <a:spcPts val="600"/>
                        </a:spcBef>
                        <a:spcAft>
                          <a:spcPts val="600"/>
                        </a:spcAft>
                      </a:pPr>
                      <a:r>
                        <a:rPr lang="en-GB" dirty="0" smtClean="0"/>
                        <a:t>Spoofing</a:t>
                      </a:r>
                    </a:p>
                    <a:p>
                      <a:pPr>
                        <a:lnSpc>
                          <a:spcPct val="100000"/>
                        </a:lnSpc>
                        <a:spcBef>
                          <a:spcPts val="600"/>
                        </a:spcBef>
                        <a:spcAft>
                          <a:spcPts val="600"/>
                        </a:spcAft>
                      </a:pPr>
                      <a:r>
                        <a:rPr lang="en-GB" dirty="0" smtClean="0"/>
                        <a:t>Imitation</a:t>
                      </a:r>
                      <a:endParaRPr lang="en-US" dirty="0"/>
                    </a:p>
                  </a:txBody>
                  <a:tcPr/>
                </a:tc>
                <a:tc>
                  <a:txBody>
                    <a:bodyPr/>
                    <a:lstStyle/>
                    <a:p>
                      <a:pPr>
                        <a:lnSpc>
                          <a:spcPct val="100000"/>
                        </a:lnSpc>
                        <a:spcBef>
                          <a:spcPts val="600"/>
                        </a:spcBef>
                        <a:spcAft>
                          <a:spcPts val="600"/>
                        </a:spcAft>
                      </a:pPr>
                      <a:r>
                        <a:rPr lang="en-GB" dirty="0" smtClean="0"/>
                        <a:t>Malicious Code</a:t>
                      </a:r>
                    </a:p>
                    <a:p>
                      <a:pPr>
                        <a:lnSpc>
                          <a:spcPct val="100000"/>
                        </a:lnSpc>
                        <a:spcBef>
                          <a:spcPts val="600"/>
                        </a:spcBef>
                        <a:spcAft>
                          <a:spcPts val="600"/>
                        </a:spcAft>
                      </a:pPr>
                      <a:r>
                        <a:rPr lang="en-GB" dirty="0" smtClean="0"/>
                        <a:t>System Intrusion</a:t>
                      </a:r>
                    </a:p>
                    <a:p>
                      <a:pPr>
                        <a:lnSpc>
                          <a:spcPct val="100000"/>
                        </a:lnSpc>
                        <a:spcBef>
                          <a:spcPts val="600"/>
                        </a:spcBef>
                        <a:spcAft>
                          <a:spcPts val="600"/>
                        </a:spcAft>
                      </a:pPr>
                      <a:r>
                        <a:rPr lang="en-GB" dirty="0" smtClean="0"/>
                        <a:t>Lasers</a:t>
                      </a:r>
                    </a:p>
                    <a:p>
                      <a:pPr>
                        <a:lnSpc>
                          <a:spcPct val="100000"/>
                        </a:lnSpc>
                        <a:spcBef>
                          <a:spcPts val="600"/>
                        </a:spcBef>
                        <a:spcAft>
                          <a:spcPts val="600"/>
                        </a:spcAft>
                      </a:pPr>
                      <a:r>
                        <a:rPr lang="en-GB" dirty="0" smtClean="0"/>
                        <a:t>Physical Attack</a:t>
                      </a:r>
                    </a:p>
                    <a:p>
                      <a:pPr>
                        <a:lnSpc>
                          <a:spcPct val="100000"/>
                        </a:lnSpc>
                        <a:spcBef>
                          <a:spcPts val="600"/>
                        </a:spcBef>
                        <a:spcAft>
                          <a:spcPts val="600"/>
                        </a:spcAft>
                      </a:pPr>
                      <a:r>
                        <a:rPr lang="en-GB" dirty="0" smtClean="0"/>
                        <a:t>EMP</a:t>
                      </a:r>
                    </a:p>
                    <a:p>
                      <a:pPr>
                        <a:lnSpc>
                          <a:spcPct val="100000"/>
                        </a:lnSpc>
                        <a:spcBef>
                          <a:spcPts val="600"/>
                        </a:spcBef>
                        <a:spcAft>
                          <a:spcPts val="600"/>
                        </a:spcAft>
                      </a:pPr>
                      <a:r>
                        <a:rPr lang="en-GB" dirty="0" smtClean="0"/>
                        <a:t>Virus Insertion</a:t>
                      </a:r>
                    </a:p>
                    <a:p>
                      <a:pPr>
                        <a:lnSpc>
                          <a:spcPct val="100000"/>
                        </a:lnSpc>
                        <a:spcBef>
                          <a:spcPts val="600"/>
                        </a:spcBef>
                        <a:spcAft>
                          <a:spcPts val="600"/>
                        </a:spcAft>
                      </a:pPr>
                      <a:r>
                        <a:rPr lang="en-GB" dirty="0" smtClean="0"/>
                        <a:t>System Overload</a:t>
                      </a:r>
                    </a:p>
                    <a:p>
                      <a:pPr>
                        <a:lnSpc>
                          <a:spcPct val="100000"/>
                        </a:lnSpc>
                        <a:spcBef>
                          <a:spcPts val="600"/>
                        </a:spcBef>
                        <a:spcAft>
                          <a:spcPts val="600"/>
                        </a:spcAft>
                      </a:pPr>
                      <a:r>
                        <a:rPr lang="en-GB" dirty="0" smtClean="0"/>
                        <a:t>Radio Frequency Jamming</a:t>
                      </a:r>
                      <a:endParaRPr lang="en-US" dirty="0"/>
                    </a:p>
                  </a:txBody>
                  <a:tcPr/>
                </a:tc>
                <a:tc>
                  <a:txBody>
                    <a:bodyPr/>
                    <a:lstStyle/>
                    <a:p>
                      <a:pPr>
                        <a:lnSpc>
                          <a:spcPct val="100000"/>
                        </a:lnSpc>
                        <a:spcBef>
                          <a:spcPts val="600"/>
                        </a:spcBef>
                        <a:spcAft>
                          <a:spcPts val="600"/>
                        </a:spcAft>
                      </a:pPr>
                      <a:r>
                        <a:rPr lang="en-GB" dirty="0" smtClean="0"/>
                        <a:t>Malicious Code</a:t>
                      </a:r>
                    </a:p>
                    <a:p>
                      <a:pPr>
                        <a:lnSpc>
                          <a:spcPct val="100000"/>
                        </a:lnSpc>
                        <a:spcBef>
                          <a:spcPts val="600"/>
                        </a:spcBef>
                        <a:spcAft>
                          <a:spcPts val="600"/>
                        </a:spcAft>
                      </a:pPr>
                      <a:r>
                        <a:rPr lang="en-GB" dirty="0" smtClean="0"/>
                        <a:t>Bombs</a:t>
                      </a:r>
                    </a:p>
                    <a:p>
                      <a:pPr>
                        <a:lnSpc>
                          <a:spcPct val="100000"/>
                        </a:lnSpc>
                        <a:spcBef>
                          <a:spcPts val="600"/>
                        </a:spcBef>
                        <a:spcAft>
                          <a:spcPts val="600"/>
                        </a:spcAft>
                      </a:pPr>
                      <a:r>
                        <a:rPr lang="en-GB" dirty="0" smtClean="0"/>
                        <a:t>Directed Energy</a:t>
                      </a:r>
                      <a:r>
                        <a:rPr lang="en-GB" baseline="0" dirty="0" smtClean="0"/>
                        <a:t> Weapons</a:t>
                      </a:r>
                    </a:p>
                    <a:p>
                      <a:pPr>
                        <a:lnSpc>
                          <a:spcPct val="100000"/>
                        </a:lnSpc>
                        <a:spcBef>
                          <a:spcPts val="600"/>
                        </a:spcBef>
                        <a:spcAft>
                          <a:spcPts val="600"/>
                        </a:spcAft>
                      </a:pPr>
                      <a:r>
                        <a:rPr lang="en-GB" baseline="0" dirty="0" smtClean="0"/>
                        <a:t>Lasers</a:t>
                      </a:r>
                    </a:p>
                    <a:p>
                      <a:pPr>
                        <a:lnSpc>
                          <a:spcPct val="100000"/>
                        </a:lnSpc>
                        <a:spcBef>
                          <a:spcPts val="600"/>
                        </a:spcBef>
                        <a:spcAft>
                          <a:spcPts val="600"/>
                        </a:spcAft>
                      </a:pPr>
                      <a:r>
                        <a:rPr lang="en-GB" baseline="0" dirty="0" smtClean="0"/>
                        <a:t>Physical Attack</a:t>
                      </a:r>
                    </a:p>
                    <a:p>
                      <a:pPr>
                        <a:lnSpc>
                          <a:spcPct val="100000"/>
                        </a:lnSpc>
                        <a:spcBef>
                          <a:spcPts val="600"/>
                        </a:spcBef>
                        <a:spcAft>
                          <a:spcPts val="600"/>
                        </a:spcAft>
                      </a:pPr>
                      <a:r>
                        <a:rPr lang="en-GB" baseline="0" dirty="0" smtClean="0"/>
                        <a:t>EMP</a:t>
                      </a:r>
                    </a:p>
                    <a:p>
                      <a:pPr>
                        <a:lnSpc>
                          <a:spcPct val="100000"/>
                        </a:lnSpc>
                        <a:spcBef>
                          <a:spcPts val="600"/>
                        </a:spcBef>
                        <a:spcAft>
                          <a:spcPts val="600"/>
                        </a:spcAft>
                      </a:pPr>
                      <a:r>
                        <a:rPr lang="en-GB" baseline="0" dirty="0" smtClean="0"/>
                        <a:t>Biological &amp; Chemical Warfare</a:t>
                      </a:r>
                      <a:endParaRPr lang="en-US" dirty="0"/>
                    </a:p>
                  </a:txBody>
                  <a:tcPr/>
                </a:tc>
              </a:tr>
            </a:tbl>
          </a:graphicData>
        </a:graphic>
      </p:graphicFrame>
      <p:sp>
        <p:nvSpPr>
          <p:cNvPr id="3" name="TextBox 2"/>
          <p:cNvSpPr txBox="1"/>
          <p:nvPr/>
        </p:nvSpPr>
        <p:spPr>
          <a:xfrm>
            <a:off x="0" y="152400"/>
            <a:ext cx="9144000" cy="646331"/>
          </a:xfrm>
          <a:prstGeom prst="rect">
            <a:avLst/>
          </a:prstGeom>
          <a:noFill/>
        </p:spPr>
        <p:txBody>
          <a:bodyPr wrap="square" rtlCol="0">
            <a:spAutoFit/>
          </a:bodyPr>
          <a:lstStyle/>
          <a:p>
            <a:pPr algn="ctr"/>
            <a:r>
              <a:rPr lang="en-GB" sz="3600" dirty="0" smtClean="0">
                <a:solidFill>
                  <a:schemeClr val="bg1"/>
                </a:solidFill>
                <a:latin typeface="Stencil" pitchFamily="82" charset="0"/>
              </a:rPr>
              <a:t>Information Warfare threats</a:t>
            </a:r>
            <a:endParaRPr lang="en-GB" sz="4000" dirty="0">
              <a:solidFill>
                <a:schemeClr val="bg1"/>
              </a:solidFill>
              <a:latin typeface="Stencil" pitchFamily="82"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Oval 1"/>
          <p:cNvSpPr/>
          <p:nvPr/>
        </p:nvSpPr>
        <p:spPr>
          <a:xfrm>
            <a:off x="985837" y="1457325"/>
            <a:ext cx="7172325" cy="3943350"/>
          </a:xfrm>
          <a:prstGeom prst="ellipse">
            <a:avLst/>
          </a:prstGeom>
          <a:gradFill flip="none" rotWithShape="1">
            <a:gsLst>
              <a:gs pos="0">
                <a:schemeClr val="lt1">
                  <a:tint val="40000"/>
                  <a:satMod val="350000"/>
                </a:schemeClr>
              </a:gs>
              <a:gs pos="40000">
                <a:schemeClr val="lt1">
                  <a:tint val="45000"/>
                  <a:shade val="99000"/>
                  <a:satMod val="350000"/>
                </a:schemeClr>
              </a:gs>
              <a:gs pos="100000">
                <a:schemeClr val="lt1">
                  <a:shade val="20000"/>
                  <a:satMod val="255000"/>
                </a:schemeClr>
              </a:gs>
            </a:gsLst>
            <a:lin ang="16200000" scaled="1"/>
            <a:tileRect/>
          </a:gradFill>
        </p:spPr>
        <p:style>
          <a:lnRef idx="2">
            <a:schemeClr val="dk1">
              <a:shade val="50000"/>
            </a:schemeClr>
          </a:lnRef>
          <a:fillRef idx="1002">
            <a:schemeClr val="lt1"/>
          </a:fillRef>
          <a:effectRef idx="0">
            <a:schemeClr val="dk1"/>
          </a:effectRef>
          <a:fontRef idx="minor">
            <a:schemeClr val="lt1"/>
          </a:fontRef>
        </p:style>
        <p:txBody>
          <a:bodyPr rtlCol="0" anchor="t"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000" b="1" dirty="0">
              <a:solidFill>
                <a:sysClr val="windowText" lastClr="000000"/>
              </a:solidFill>
            </a:endParaRPr>
          </a:p>
        </p:txBody>
      </p:sp>
      <p:sp>
        <p:nvSpPr>
          <p:cNvPr id="3" name="Oval 2"/>
          <p:cNvSpPr/>
          <p:nvPr/>
        </p:nvSpPr>
        <p:spPr>
          <a:xfrm>
            <a:off x="3548063" y="3028950"/>
            <a:ext cx="2066925" cy="10953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2000" dirty="0" smtClean="0"/>
              <a:t>Electronic Support</a:t>
            </a:r>
            <a:endParaRPr lang="en-US" sz="2000" dirty="0"/>
          </a:p>
        </p:txBody>
      </p:sp>
      <p:sp>
        <p:nvSpPr>
          <p:cNvPr id="4" name="Oval 3"/>
          <p:cNvSpPr/>
          <p:nvPr/>
        </p:nvSpPr>
        <p:spPr>
          <a:xfrm>
            <a:off x="1747838" y="2314575"/>
            <a:ext cx="2066925" cy="10953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2000" dirty="0" smtClean="0"/>
              <a:t>Electronic Attack</a:t>
            </a:r>
            <a:endParaRPr lang="en-US" sz="2000" dirty="0"/>
          </a:p>
        </p:txBody>
      </p:sp>
      <p:sp>
        <p:nvSpPr>
          <p:cNvPr id="5" name="Oval 4"/>
          <p:cNvSpPr/>
          <p:nvPr/>
        </p:nvSpPr>
        <p:spPr>
          <a:xfrm>
            <a:off x="5357813" y="2314575"/>
            <a:ext cx="2066925" cy="1095375"/>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2000" dirty="0" smtClean="0"/>
              <a:t>Electronic Protection</a:t>
            </a:r>
            <a:endParaRPr lang="en-US" sz="2000" dirty="0"/>
          </a:p>
        </p:txBody>
      </p:sp>
      <p:sp>
        <p:nvSpPr>
          <p:cNvPr id="6" name="TextBox 6"/>
          <p:cNvSpPr txBox="1"/>
          <p:nvPr/>
        </p:nvSpPr>
        <p:spPr>
          <a:xfrm>
            <a:off x="2743200" y="1647825"/>
            <a:ext cx="3657600" cy="5232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2800" b="1" dirty="0" smtClean="0"/>
              <a:t>Electronic Warfare</a:t>
            </a:r>
            <a:endParaRPr lang="en-US" sz="2800" b="1" dirty="0"/>
          </a:p>
        </p:txBody>
      </p:sp>
      <p:sp>
        <p:nvSpPr>
          <p:cNvPr id="7" name="TextBox 7"/>
          <p:cNvSpPr txBox="1"/>
          <p:nvPr/>
        </p:nvSpPr>
        <p:spPr>
          <a:xfrm>
            <a:off x="2032629" y="3686175"/>
            <a:ext cx="1510671" cy="1077218"/>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600" dirty="0" smtClean="0">
                <a:ln>
                  <a:solidFill>
                    <a:schemeClr val="accent2"/>
                  </a:solidFill>
                </a:ln>
                <a:solidFill>
                  <a:srgbClr val="C00000"/>
                </a:solidFill>
              </a:rPr>
              <a:t>Anti-radiation</a:t>
            </a:r>
          </a:p>
          <a:p>
            <a:pPr algn="ctr"/>
            <a:r>
              <a:rPr lang="en-GB" sz="1600" dirty="0" smtClean="0">
                <a:ln>
                  <a:solidFill>
                    <a:schemeClr val="accent2"/>
                  </a:solidFill>
                </a:ln>
                <a:solidFill>
                  <a:srgbClr val="C00000"/>
                </a:solidFill>
              </a:rPr>
              <a:t>Directed energy</a:t>
            </a:r>
          </a:p>
          <a:p>
            <a:pPr algn="ctr"/>
            <a:r>
              <a:rPr lang="en-GB" sz="1600" dirty="0" smtClean="0">
                <a:ln>
                  <a:solidFill>
                    <a:schemeClr val="accent2"/>
                  </a:solidFill>
                </a:ln>
                <a:solidFill>
                  <a:srgbClr val="C00000"/>
                </a:solidFill>
              </a:rPr>
              <a:t>Jamming</a:t>
            </a:r>
          </a:p>
          <a:p>
            <a:pPr algn="ctr"/>
            <a:r>
              <a:rPr lang="en-GB" sz="1600" dirty="0" smtClean="0">
                <a:ln>
                  <a:solidFill>
                    <a:schemeClr val="accent2"/>
                  </a:solidFill>
                </a:ln>
                <a:solidFill>
                  <a:srgbClr val="C00000"/>
                </a:solidFill>
              </a:rPr>
              <a:t>Deception</a:t>
            </a:r>
            <a:endParaRPr lang="en-US" sz="1600" dirty="0">
              <a:ln>
                <a:solidFill>
                  <a:schemeClr val="accent2"/>
                </a:solidFill>
              </a:ln>
              <a:solidFill>
                <a:srgbClr val="C00000"/>
              </a:solidFill>
            </a:endParaRPr>
          </a:p>
        </p:txBody>
      </p:sp>
      <p:cxnSp>
        <p:nvCxnSpPr>
          <p:cNvPr id="8" name="Straight Connector 7"/>
          <p:cNvCxnSpPr>
            <a:stCxn id="4" idx="4"/>
            <a:endCxn id="7" idx="0"/>
          </p:cNvCxnSpPr>
          <p:nvPr/>
        </p:nvCxnSpPr>
        <p:spPr>
          <a:xfrm rot="16200000" flipH="1">
            <a:off x="2646521" y="3544730"/>
            <a:ext cx="276225" cy="6664"/>
          </a:xfrm>
          <a:prstGeom prst="line">
            <a:avLst/>
          </a:prstGeom>
          <a:ln>
            <a:solidFill>
              <a:schemeClr val="accent2">
                <a:lumMod val="75000"/>
              </a:schemeClr>
            </a:solidFill>
          </a:ln>
        </p:spPr>
        <p:style>
          <a:lnRef idx="3">
            <a:schemeClr val="accent2"/>
          </a:lnRef>
          <a:fillRef idx="0">
            <a:schemeClr val="accent2"/>
          </a:fillRef>
          <a:effectRef idx="2">
            <a:schemeClr val="accent2"/>
          </a:effectRef>
          <a:fontRef idx="minor">
            <a:schemeClr val="tx1"/>
          </a:fontRef>
        </p:style>
      </p:cxnSp>
      <p:sp>
        <p:nvSpPr>
          <p:cNvPr id="9" name="TextBox 10"/>
          <p:cNvSpPr txBox="1"/>
          <p:nvPr/>
        </p:nvSpPr>
        <p:spPr>
          <a:xfrm>
            <a:off x="5319713" y="3686175"/>
            <a:ext cx="2138278" cy="1323439"/>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600" dirty="0" smtClean="0">
                <a:ln>
                  <a:solidFill>
                    <a:schemeClr val="accent3">
                      <a:lumMod val="75000"/>
                    </a:schemeClr>
                  </a:solidFill>
                </a:ln>
                <a:solidFill>
                  <a:schemeClr val="accent3">
                    <a:lumMod val="75000"/>
                  </a:schemeClr>
                </a:solidFill>
              </a:rPr>
              <a:t>EMCON</a:t>
            </a:r>
          </a:p>
          <a:p>
            <a:pPr algn="ctr"/>
            <a:r>
              <a:rPr lang="en-GB" sz="1600" dirty="0" smtClean="0">
                <a:ln>
                  <a:solidFill>
                    <a:schemeClr val="accent3">
                      <a:lumMod val="75000"/>
                    </a:schemeClr>
                  </a:solidFill>
                </a:ln>
                <a:solidFill>
                  <a:schemeClr val="accent3">
                    <a:lumMod val="75000"/>
                  </a:schemeClr>
                </a:solidFill>
              </a:rPr>
              <a:t>Hardening</a:t>
            </a:r>
          </a:p>
          <a:p>
            <a:pPr algn="ctr"/>
            <a:r>
              <a:rPr lang="en-GB" sz="1600" dirty="0" smtClean="0">
                <a:ln>
                  <a:solidFill>
                    <a:schemeClr val="accent3">
                      <a:lumMod val="75000"/>
                    </a:schemeClr>
                  </a:solidFill>
                </a:ln>
                <a:solidFill>
                  <a:schemeClr val="accent3">
                    <a:lumMod val="75000"/>
                  </a:schemeClr>
                </a:solidFill>
              </a:rPr>
              <a:t>Spectrum management</a:t>
            </a:r>
          </a:p>
          <a:p>
            <a:pPr algn="ctr"/>
            <a:r>
              <a:rPr lang="en-GB" sz="1600" dirty="0" smtClean="0">
                <a:ln>
                  <a:solidFill>
                    <a:schemeClr val="accent3">
                      <a:lumMod val="75000"/>
                    </a:schemeClr>
                  </a:solidFill>
                </a:ln>
                <a:solidFill>
                  <a:schemeClr val="accent3">
                    <a:lumMod val="75000"/>
                  </a:schemeClr>
                </a:solidFill>
              </a:rPr>
              <a:t>LPI</a:t>
            </a:r>
          </a:p>
          <a:p>
            <a:pPr algn="ctr"/>
            <a:r>
              <a:rPr lang="en-GB" sz="1600" dirty="0" smtClean="0">
                <a:ln>
                  <a:solidFill>
                    <a:schemeClr val="accent3">
                      <a:lumMod val="75000"/>
                    </a:schemeClr>
                  </a:solidFill>
                </a:ln>
                <a:solidFill>
                  <a:schemeClr val="accent3">
                    <a:lumMod val="75000"/>
                  </a:schemeClr>
                </a:solidFill>
              </a:rPr>
              <a:t>Anti-jam</a:t>
            </a:r>
            <a:endParaRPr lang="en-US" sz="1600" dirty="0">
              <a:ln>
                <a:solidFill>
                  <a:schemeClr val="accent3">
                    <a:lumMod val="75000"/>
                  </a:schemeClr>
                </a:solidFill>
              </a:ln>
              <a:solidFill>
                <a:schemeClr val="accent3">
                  <a:lumMod val="75000"/>
                </a:schemeClr>
              </a:solidFill>
            </a:endParaRPr>
          </a:p>
        </p:txBody>
      </p:sp>
      <p:cxnSp>
        <p:nvCxnSpPr>
          <p:cNvPr id="10" name="Straight Connector 9"/>
          <p:cNvCxnSpPr>
            <a:stCxn id="5" idx="4"/>
            <a:endCxn id="9" idx="0"/>
          </p:cNvCxnSpPr>
          <p:nvPr/>
        </p:nvCxnSpPr>
        <p:spPr>
          <a:xfrm rot="5400000">
            <a:off x="6251952" y="3546850"/>
            <a:ext cx="276225" cy="2424"/>
          </a:xfrm>
          <a:prstGeom prst="line">
            <a:avLst/>
          </a:prstGeom>
          <a:ln>
            <a:solidFill>
              <a:schemeClr val="accent3">
                <a:lumMod val="50000"/>
              </a:schemeClr>
            </a:solidFill>
          </a:ln>
        </p:spPr>
        <p:style>
          <a:lnRef idx="3">
            <a:schemeClr val="accent3"/>
          </a:lnRef>
          <a:fillRef idx="0">
            <a:schemeClr val="accent3"/>
          </a:fillRef>
          <a:effectRef idx="2">
            <a:schemeClr val="accent3"/>
          </a:effectRef>
          <a:fontRef idx="minor">
            <a:schemeClr val="tx1"/>
          </a:fontRef>
        </p:style>
      </p:cxnSp>
      <p:sp>
        <p:nvSpPr>
          <p:cNvPr id="11" name="TextBox 13"/>
          <p:cNvSpPr txBox="1"/>
          <p:nvPr/>
        </p:nvSpPr>
        <p:spPr>
          <a:xfrm>
            <a:off x="3586163" y="4429125"/>
            <a:ext cx="1998111" cy="830997"/>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600" dirty="0" smtClean="0">
                <a:ln>
                  <a:solidFill>
                    <a:schemeClr val="accent1">
                      <a:lumMod val="75000"/>
                    </a:schemeClr>
                  </a:solidFill>
                </a:ln>
                <a:solidFill>
                  <a:schemeClr val="accent1">
                    <a:lumMod val="75000"/>
                  </a:schemeClr>
                </a:solidFill>
              </a:rPr>
              <a:t>Threat warning</a:t>
            </a:r>
          </a:p>
          <a:p>
            <a:pPr algn="ctr"/>
            <a:r>
              <a:rPr lang="en-GB" sz="1600" dirty="0" smtClean="0">
                <a:ln>
                  <a:solidFill>
                    <a:schemeClr val="accent1">
                      <a:lumMod val="75000"/>
                    </a:schemeClr>
                  </a:solidFill>
                </a:ln>
                <a:solidFill>
                  <a:schemeClr val="accent1">
                    <a:lumMod val="75000"/>
                  </a:schemeClr>
                </a:solidFill>
              </a:rPr>
              <a:t>Direction finding</a:t>
            </a:r>
          </a:p>
          <a:p>
            <a:pPr algn="ctr"/>
            <a:r>
              <a:rPr lang="en-GB" sz="1600" dirty="0" smtClean="0">
                <a:ln>
                  <a:solidFill>
                    <a:schemeClr val="accent1">
                      <a:lumMod val="75000"/>
                    </a:schemeClr>
                  </a:solidFill>
                </a:ln>
                <a:solidFill>
                  <a:schemeClr val="accent1">
                    <a:lumMod val="75000"/>
                  </a:schemeClr>
                </a:solidFill>
              </a:rPr>
              <a:t>Intelligence collection</a:t>
            </a:r>
            <a:endParaRPr lang="en-US" sz="1600" dirty="0">
              <a:ln>
                <a:solidFill>
                  <a:schemeClr val="accent1">
                    <a:lumMod val="75000"/>
                  </a:schemeClr>
                </a:solidFill>
              </a:ln>
              <a:solidFill>
                <a:schemeClr val="accent1">
                  <a:lumMod val="75000"/>
                </a:schemeClr>
              </a:solidFill>
            </a:endParaRPr>
          </a:p>
        </p:txBody>
      </p:sp>
      <p:cxnSp>
        <p:nvCxnSpPr>
          <p:cNvPr id="12" name="Straight Connector 11"/>
          <p:cNvCxnSpPr>
            <a:stCxn id="3" idx="4"/>
            <a:endCxn id="11" idx="0"/>
          </p:cNvCxnSpPr>
          <p:nvPr/>
        </p:nvCxnSpPr>
        <p:spPr>
          <a:xfrm rot="16200000" flipH="1">
            <a:off x="4430972" y="4274878"/>
            <a:ext cx="304800" cy="3693"/>
          </a:xfrm>
          <a:prstGeom prst="line">
            <a:avLst/>
          </a:prstGeom>
        </p:spPr>
        <p:style>
          <a:lnRef idx="3">
            <a:schemeClr val="accent1"/>
          </a:lnRef>
          <a:fillRef idx="0">
            <a:schemeClr val="accent1"/>
          </a:fillRef>
          <a:effectRef idx="2">
            <a:schemeClr val="accent1"/>
          </a:effectRef>
          <a:fontRef idx="minor">
            <a:schemeClr val="tx1"/>
          </a:fontRef>
        </p:style>
      </p:cxnSp>
      <p:sp>
        <p:nvSpPr>
          <p:cNvPr id="13" name="TextBox 12"/>
          <p:cNvSpPr txBox="1"/>
          <p:nvPr/>
        </p:nvSpPr>
        <p:spPr>
          <a:xfrm>
            <a:off x="0" y="152400"/>
            <a:ext cx="9144000" cy="646331"/>
          </a:xfrm>
          <a:prstGeom prst="rect">
            <a:avLst/>
          </a:prstGeom>
          <a:noFill/>
        </p:spPr>
        <p:txBody>
          <a:bodyPr wrap="square" rtlCol="0">
            <a:spAutoFit/>
          </a:bodyPr>
          <a:lstStyle/>
          <a:p>
            <a:pPr algn="ctr"/>
            <a:r>
              <a:rPr lang="en-GB" sz="3600" dirty="0" err="1" smtClean="0">
                <a:solidFill>
                  <a:schemeClr val="bg1"/>
                </a:solidFill>
                <a:latin typeface="Stencil" pitchFamily="82" charset="0"/>
              </a:rPr>
              <a:t>Ew</a:t>
            </a:r>
            <a:r>
              <a:rPr lang="en-GB" sz="3200" dirty="0" smtClean="0">
                <a:solidFill>
                  <a:schemeClr val="bg1"/>
                </a:solidFill>
                <a:latin typeface="Stencil" pitchFamily="82" charset="0"/>
              </a:rPr>
              <a:t> </a:t>
            </a:r>
            <a:r>
              <a:rPr lang="en-GB" sz="2800" dirty="0" err="1" smtClean="0">
                <a:solidFill>
                  <a:schemeClr val="bg1"/>
                </a:solidFill>
                <a:latin typeface="Stencil" pitchFamily="82" charset="0"/>
              </a:rPr>
              <a:t>vs</a:t>
            </a:r>
            <a:r>
              <a:rPr lang="en-GB" sz="3200" dirty="0" smtClean="0">
                <a:solidFill>
                  <a:schemeClr val="bg1"/>
                </a:solidFill>
                <a:latin typeface="Stencil" pitchFamily="82" charset="0"/>
              </a:rPr>
              <a:t> </a:t>
            </a:r>
            <a:r>
              <a:rPr lang="en-GB" sz="3600" dirty="0" err="1" smtClean="0">
                <a:solidFill>
                  <a:schemeClr val="bg1"/>
                </a:solidFill>
                <a:latin typeface="Stencil" pitchFamily="82" charset="0"/>
              </a:rPr>
              <a:t>nw</a:t>
            </a:r>
            <a:endParaRPr lang="en-GB" sz="3200" dirty="0">
              <a:solidFill>
                <a:schemeClr val="bg1"/>
              </a:solidFill>
              <a:latin typeface="Stencil" pitchFamily="82"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Oval 1"/>
          <p:cNvSpPr/>
          <p:nvPr/>
        </p:nvSpPr>
        <p:spPr>
          <a:xfrm>
            <a:off x="985837" y="1457325"/>
            <a:ext cx="7172325" cy="3943350"/>
          </a:xfrm>
          <a:prstGeom prst="ellipse">
            <a:avLst/>
          </a:prstGeom>
          <a:gradFill flip="none" rotWithShape="1">
            <a:gsLst>
              <a:gs pos="0">
                <a:schemeClr val="lt1">
                  <a:tint val="40000"/>
                  <a:satMod val="350000"/>
                </a:schemeClr>
              </a:gs>
              <a:gs pos="40000">
                <a:schemeClr val="lt1">
                  <a:tint val="45000"/>
                  <a:shade val="99000"/>
                  <a:satMod val="350000"/>
                </a:schemeClr>
              </a:gs>
              <a:gs pos="100000">
                <a:schemeClr val="lt1">
                  <a:shade val="20000"/>
                  <a:satMod val="255000"/>
                </a:schemeClr>
              </a:gs>
            </a:gsLst>
            <a:lin ang="16200000" scaled="1"/>
            <a:tileRect/>
          </a:gradFill>
        </p:spPr>
        <p:style>
          <a:lnRef idx="2">
            <a:schemeClr val="dk1">
              <a:shade val="50000"/>
            </a:schemeClr>
          </a:lnRef>
          <a:fillRef idx="1002">
            <a:schemeClr val="lt1"/>
          </a:fillRef>
          <a:effectRef idx="0">
            <a:schemeClr val="dk1"/>
          </a:effectRef>
          <a:fontRef idx="minor">
            <a:schemeClr val="lt1"/>
          </a:fontRef>
        </p:style>
        <p:txBody>
          <a:bodyPr rtlCol="0" anchor="t"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000" b="1" dirty="0">
              <a:solidFill>
                <a:sysClr val="windowText" lastClr="000000"/>
              </a:solidFill>
            </a:endParaRPr>
          </a:p>
        </p:txBody>
      </p:sp>
      <p:sp>
        <p:nvSpPr>
          <p:cNvPr id="3" name="Oval 2"/>
          <p:cNvSpPr/>
          <p:nvPr/>
        </p:nvSpPr>
        <p:spPr>
          <a:xfrm>
            <a:off x="3548063" y="3028950"/>
            <a:ext cx="2066925" cy="10953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2000" dirty="0" smtClean="0"/>
              <a:t>Computer Network Support</a:t>
            </a:r>
            <a:endParaRPr lang="en-US" sz="2000" dirty="0"/>
          </a:p>
        </p:txBody>
      </p:sp>
      <p:sp>
        <p:nvSpPr>
          <p:cNvPr id="4" name="Oval 3"/>
          <p:cNvSpPr/>
          <p:nvPr/>
        </p:nvSpPr>
        <p:spPr>
          <a:xfrm>
            <a:off x="1747838" y="2314575"/>
            <a:ext cx="2066925" cy="10953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2000" dirty="0" smtClean="0"/>
              <a:t>Computer Network Attack</a:t>
            </a:r>
            <a:endParaRPr lang="en-US" sz="2000" dirty="0"/>
          </a:p>
        </p:txBody>
      </p:sp>
      <p:sp>
        <p:nvSpPr>
          <p:cNvPr id="5" name="Oval 4"/>
          <p:cNvSpPr/>
          <p:nvPr/>
        </p:nvSpPr>
        <p:spPr>
          <a:xfrm>
            <a:off x="5357813" y="2314575"/>
            <a:ext cx="2066925" cy="1095375"/>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2000" dirty="0" smtClean="0"/>
              <a:t>Computer Network Defence</a:t>
            </a:r>
            <a:endParaRPr lang="en-US" sz="2000" dirty="0"/>
          </a:p>
        </p:txBody>
      </p:sp>
      <p:sp>
        <p:nvSpPr>
          <p:cNvPr id="6" name="TextBox 6"/>
          <p:cNvSpPr txBox="1"/>
          <p:nvPr/>
        </p:nvSpPr>
        <p:spPr>
          <a:xfrm>
            <a:off x="3138488" y="1647825"/>
            <a:ext cx="2876550" cy="5232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2800" b="1" dirty="0" smtClean="0"/>
              <a:t>Network Warfare</a:t>
            </a:r>
            <a:endParaRPr lang="en-US" sz="2800" b="1" dirty="0"/>
          </a:p>
        </p:txBody>
      </p:sp>
      <p:sp>
        <p:nvSpPr>
          <p:cNvPr id="7" name="TextBox 7"/>
          <p:cNvSpPr txBox="1"/>
          <p:nvPr/>
        </p:nvSpPr>
        <p:spPr>
          <a:xfrm>
            <a:off x="2266950" y="3686175"/>
            <a:ext cx="1030923" cy="1077218"/>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600" dirty="0" err="1" smtClean="0">
                <a:ln>
                  <a:solidFill>
                    <a:schemeClr val="accent2"/>
                  </a:solidFill>
                </a:ln>
                <a:solidFill>
                  <a:srgbClr val="C00000"/>
                </a:solidFill>
              </a:rPr>
              <a:t>DDoS</a:t>
            </a:r>
            <a:endParaRPr lang="en-GB" sz="1600" dirty="0" smtClean="0">
              <a:ln>
                <a:solidFill>
                  <a:schemeClr val="accent2"/>
                </a:solidFill>
              </a:ln>
              <a:solidFill>
                <a:srgbClr val="C00000"/>
              </a:solidFill>
            </a:endParaRPr>
          </a:p>
          <a:p>
            <a:pPr algn="ctr"/>
            <a:r>
              <a:rPr lang="en-GB" sz="1600" dirty="0" smtClean="0">
                <a:ln>
                  <a:solidFill>
                    <a:schemeClr val="accent2"/>
                  </a:solidFill>
                </a:ln>
                <a:solidFill>
                  <a:srgbClr val="C00000"/>
                </a:solidFill>
              </a:rPr>
              <a:t>Malware</a:t>
            </a:r>
          </a:p>
          <a:p>
            <a:pPr algn="ctr"/>
            <a:r>
              <a:rPr lang="en-GB" sz="1600" dirty="0" smtClean="0">
                <a:ln>
                  <a:solidFill>
                    <a:schemeClr val="accent2"/>
                  </a:solidFill>
                </a:ln>
                <a:solidFill>
                  <a:srgbClr val="C00000"/>
                </a:solidFill>
              </a:rPr>
              <a:t>Hacking</a:t>
            </a:r>
          </a:p>
          <a:p>
            <a:pPr algn="ctr"/>
            <a:r>
              <a:rPr lang="en-GB" sz="1600" dirty="0" smtClean="0">
                <a:ln>
                  <a:solidFill>
                    <a:schemeClr val="accent2"/>
                  </a:solidFill>
                </a:ln>
                <a:solidFill>
                  <a:srgbClr val="C00000"/>
                </a:solidFill>
              </a:rPr>
              <a:t>Espionage</a:t>
            </a:r>
            <a:endParaRPr lang="en-US" sz="1600" dirty="0">
              <a:ln>
                <a:solidFill>
                  <a:schemeClr val="accent2"/>
                </a:solidFill>
              </a:ln>
              <a:solidFill>
                <a:srgbClr val="C00000"/>
              </a:solidFill>
            </a:endParaRPr>
          </a:p>
        </p:txBody>
      </p:sp>
      <p:cxnSp>
        <p:nvCxnSpPr>
          <p:cNvPr id="8" name="Straight Connector 7"/>
          <p:cNvCxnSpPr>
            <a:stCxn id="4" idx="4"/>
            <a:endCxn id="7" idx="0"/>
          </p:cNvCxnSpPr>
          <p:nvPr/>
        </p:nvCxnSpPr>
        <p:spPr>
          <a:xfrm rot="16200000" flipH="1">
            <a:off x="2643744" y="3547506"/>
            <a:ext cx="276225" cy="1111"/>
          </a:xfrm>
          <a:prstGeom prst="line">
            <a:avLst/>
          </a:prstGeom>
          <a:ln>
            <a:solidFill>
              <a:schemeClr val="accent2">
                <a:lumMod val="75000"/>
              </a:schemeClr>
            </a:solidFill>
          </a:ln>
        </p:spPr>
        <p:style>
          <a:lnRef idx="3">
            <a:schemeClr val="accent2"/>
          </a:lnRef>
          <a:fillRef idx="0">
            <a:schemeClr val="accent2"/>
          </a:fillRef>
          <a:effectRef idx="2">
            <a:schemeClr val="accent2"/>
          </a:effectRef>
          <a:fontRef idx="minor">
            <a:schemeClr val="tx1"/>
          </a:fontRef>
        </p:style>
      </p:cxnSp>
      <p:sp>
        <p:nvSpPr>
          <p:cNvPr id="9" name="TextBox 10"/>
          <p:cNvSpPr txBox="1"/>
          <p:nvPr/>
        </p:nvSpPr>
        <p:spPr>
          <a:xfrm>
            <a:off x="5501036" y="3686175"/>
            <a:ext cx="1776064" cy="1077218"/>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600" dirty="0" smtClean="0">
                <a:ln>
                  <a:solidFill>
                    <a:schemeClr val="accent3">
                      <a:lumMod val="75000"/>
                    </a:schemeClr>
                  </a:solidFill>
                </a:ln>
                <a:solidFill>
                  <a:schemeClr val="accent3">
                    <a:lumMod val="75000"/>
                  </a:schemeClr>
                </a:solidFill>
              </a:rPr>
              <a:t>Firewalls</a:t>
            </a:r>
          </a:p>
          <a:p>
            <a:pPr algn="ctr"/>
            <a:r>
              <a:rPr lang="en-GB" sz="1600" dirty="0" smtClean="0">
                <a:ln>
                  <a:solidFill>
                    <a:schemeClr val="accent3">
                      <a:lumMod val="75000"/>
                    </a:schemeClr>
                  </a:solidFill>
                </a:ln>
                <a:solidFill>
                  <a:schemeClr val="accent3">
                    <a:lumMod val="75000"/>
                  </a:schemeClr>
                </a:solidFill>
              </a:rPr>
              <a:t>Anti-virus</a:t>
            </a:r>
          </a:p>
          <a:p>
            <a:pPr algn="ctr"/>
            <a:r>
              <a:rPr lang="en-GB" sz="1600" dirty="0" smtClean="0">
                <a:ln>
                  <a:solidFill>
                    <a:schemeClr val="accent3">
                      <a:lumMod val="75000"/>
                    </a:schemeClr>
                  </a:solidFill>
                </a:ln>
                <a:solidFill>
                  <a:schemeClr val="accent3">
                    <a:lumMod val="75000"/>
                  </a:schemeClr>
                </a:solidFill>
              </a:rPr>
              <a:t>Intrusion detection</a:t>
            </a:r>
          </a:p>
          <a:p>
            <a:pPr algn="ctr"/>
            <a:r>
              <a:rPr lang="en-GB" sz="1600" dirty="0" smtClean="0">
                <a:ln>
                  <a:solidFill>
                    <a:schemeClr val="accent3">
                      <a:lumMod val="75000"/>
                    </a:schemeClr>
                  </a:solidFill>
                </a:ln>
                <a:solidFill>
                  <a:schemeClr val="accent3">
                    <a:lumMod val="75000"/>
                  </a:schemeClr>
                </a:solidFill>
              </a:rPr>
              <a:t>Honey pots/nets</a:t>
            </a:r>
            <a:endParaRPr lang="en-US" sz="1600" dirty="0">
              <a:ln>
                <a:solidFill>
                  <a:schemeClr val="accent3">
                    <a:lumMod val="75000"/>
                  </a:schemeClr>
                </a:solidFill>
              </a:ln>
              <a:solidFill>
                <a:schemeClr val="accent3">
                  <a:lumMod val="75000"/>
                </a:schemeClr>
              </a:solidFill>
            </a:endParaRPr>
          </a:p>
        </p:txBody>
      </p:sp>
      <p:cxnSp>
        <p:nvCxnSpPr>
          <p:cNvPr id="10" name="Straight Connector 9"/>
          <p:cNvCxnSpPr>
            <a:stCxn id="5" idx="4"/>
            <a:endCxn id="9" idx="0"/>
          </p:cNvCxnSpPr>
          <p:nvPr/>
        </p:nvCxnSpPr>
        <p:spPr>
          <a:xfrm rot="5400000">
            <a:off x="6252060" y="3546958"/>
            <a:ext cx="276225" cy="2208"/>
          </a:xfrm>
          <a:prstGeom prst="line">
            <a:avLst/>
          </a:prstGeom>
          <a:ln>
            <a:solidFill>
              <a:schemeClr val="accent3">
                <a:lumMod val="50000"/>
              </a:schemeClr>
            </a:solidFill>
          </a:ln>
        </p:spPr>
        <p:style>
          <a:lnRef idx="3">
            <a:schemeClr val="accent3"/>
          </a:lnRef>
          <a:fillRef idx="0">
            <a:schemeClr val="accent3"/>
          </a:fillRef>
          <a:effectRef idx="2">
            <a:schemeClr val="accent3"/>
          </a:effectRef>
          <a:fontRef idx="minor">
            <a:schemeClr val="tx1"/>
          </a:fontRef>
        </p:style>
      </p:cxnSp>
      <p:sp>
        <p:nvSpPr>
          <p:cNvPr id="11" name="TextBox 13"/>
          <p:cNvSpPr txBox="1"/>
          <p:nvPr/>
        </p:nvSpPr>
        <p:spPr>
          <a:xfrm>
            <a:off x="3633788" y="4429125"/>
            <a:ext cx="1900237" cy="83099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600" dirty="0" smtClean="0">
                <a:ln>
                  <a:solidFill>
                    <a:schemeClr val="accent1">
                      <a:lumMod val="75000"/>
                    </a:schemeClr>
                  </a:solidFill>
                </a:ln>
                <a:solidFill>
                  <a:schemeClr val="accent1">
                    <a:lumMod val="75000"/>
                  </a:schemeClr>
                </a:solidFill>
              </a:rPr>
              <a:t>IDS</a:t>
            </a:r>
          </a:p>
          <a:p>
            <a:pPr algn="ctr"/>
            <a:r>
              <a:rPr lang="en-GB" sz="1600" dirty="0" smtClean="0">
                <a:ln>
                  <a:solidFill>
                    <a:schemeClr val="accent1">
                      <a:lumMod val="75000"/>
                    </a:schemeClr>
                  </a:solidFill>
                </a:ln>
                <a:solidFill>
                  <a:schemeClr val="accent1">
                    <a:lumMod val="75000"/>
                  </a:schemeClr>
                </a:solidFill>
              </a:rPr>
              <a:t>Vulnerability testing</a:t>
            </a:r>
          </a:p>
          <a:p>
            <a:pPr algn="ctr"/>
            <a:r>
              <a:rPr lang="en-GB" sz="1600" dirty="0" smtClean="0">
                <a:ln>
                  <a:solidFill>
                    <a:schemeClr val="accent1">
                      <a:lumMod val="75000"/>
                    </a:schemeClr>
                  </a:solidFill>
                </a:ln>
                <a:solidFill>
                  <a:schemeClr val="accent1">
                    <a:lumMod val="75000"/>
                  </a:schemeClr>
                </a:solidFill>
              </a:rPr>
              <a:t>Monitoring</a:t>
            </a:r>
            <a:endParaRPr lang="en-US" sz="1600" dirty="0">
              <a:ln>
                <a:solidFill>
                  <a:schemeClr val="accent1">
                    <a:lumMod val="75000"/>
                  </a:schemeClr>
                </a:solidFill>
              </a:ln>
              <a:solidFill>
                <a:schemeClr val="accent1">
                  <a:lumMod val="75000"/>
                </a:schemeClr>
              </a:solidFill>
            </a:endParaRPr>
          </a:p>
        </p:txBody>
      </p:sp>
      <p:cxnSp>
        <p:nvCxnSpPr>
          <p:cNvPr id="12" name="Straight Connector 11"/>
          <p:cNvCxnSpPr>
            <a:stCxn id="3" idx="4"/>
            <a:endCxn id="11" idx="0"/>
          </p:cNvCxnSpPr>
          <p:nvPr/>
        </p:nvCxnSpPr>
        <p:spPr>
          <a:xfrm rot="16200000" flipH="1">
            <a:off x="4430316" y="4275534"/>
            <a:ext cx="304800" cy="2381"/>
          </a:xfrm>
          <a:prstGeom prst="line">
            <a:avLst/>
          </a:prstGeom>
        </p:spPr>
        <p:style>
          <a:lnRef idx="3">
            <a:schemeClr val="accent1"/>
          </a:lnRef>
          <a:fillRef idx="0">
            <a:schemeClr val="accent1"/>
          </a:fillRef>
          <a:effectRef idx="2">
            <a:schemeClr val="accent1"/>
          </a:effectRef>
          <a:fontRef idx="minor">
            <a:schemeClr val="tx1"/>
          </a:fontRef>
        </p:style>
      </p:cxnSp>
      <p:sp>
        <p:nvSpPr>
          <p:cNvPr id="13" name="TextBox 12"/>
          <p:cNvSpPr txBox="1"/>
          <p:nvPr/>
        </p:nvSpPr>
        <p:spPr>
          <a:xfrm>
            <a:off x="0" y="152400"/>
            <a:ext cx="9144000" cy="646331"/>
          </a:xfrm>
          <a:prstGeom prst="rect">
            <a:avLst/>
          </a:prstGeom>
          <a:noFill/>
        </p:spPr>
        <p:txBody>
          <a:bodyPr wrap="square" rtlCol="0">
            <a:spAutoFit/>
          </a:bodyPr>
          <a:lstStyle/>
          <a:p>
            <a:pPr algn="ctr"/>
            <a:r>
              <a:rPr lang="en-GB" sz="3600" dirty="0" err="1" smtClean="0">
                <a:solidFill>
                  <a:schemeClr val="bg1"/>
                </a:solidFill>
                <a:latin typeface="Stencil" pitchFamily="82" charset="0"/>
              </a:rPr>
              <a:t>Ew</a:t>
            </a:r>
            <a:r>
              <a:rPr lang="en-GB" sz="3200" dirty="0" smtClean="0">
                <a:solidFill>
                  <a:schemeClr val="bg1"/>
                </a:solidFill>
                <a:latin typeface="Stencil" pitchFamily="82" charset="0"/>
              </a:rPr>
              <a:t> </a:t>
            </a:r>
            <a:r>
              <a:rPr lang="en-GB" sz="2800" dirty="0" err="1" smtClean="0">
                <a:solidFill>
                  <a:schemeClr val="bg1"/>
                </a:solidFill>
                <a:latin typeface="Stencil" pitchFamily="82" charset="0"/>
              </a:rPr>
              <a:t>vs</a:t>
            </a:r>
            <a:r>
              <a:rPr lang="en-GB" sz="3200" dirty="0" smtClean="0">
                <a:solidFill>
                  <a:schemeClr val="bg1"/>
                </a:solidFill>
                <a:latin typeface="Stencil" pitchFamily="82" charset="0"/>
              </a:rPr>
              <a:t> </a:t>
            </a:r>
            <a:r>
              <a:rPr lang="en-GB" sz="3600" dirty="0" err="1" smtClean="0">
                <a:solidFill>
                  <a:schemeClr val="bg1"/>
                </a:solidFill>
                <a:latin typeface="Stencil" pitchFamily="82" charset="0"/>
              </a:rPr>
              <a:t>nw</a:t>
            </a:r>
            <a:endParaRPr lang="en-GB" sz="3200" dirty="0">
              <a:solidFill>
                <a:schemeClr val="bg1"/>
              </a:solidFill>
              <a:latin typeface="Stencil" pitchFamily="82"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533</TotalTime>
  <Words>870</Words>
  <Application>Microsoft Office PowerPoint</Application>
  <PresentationFormat>On-screen Show (4:3)</PresentationFormat>
  <Paragraphs>241</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Warfare</dc:title>
  <dc:creator/>
  <cp:lastModifiedBy>Home</cp:lastModifiedBy>
  <cp:revision>73</cp:revision>
  <dcterms:created xsi:type="dcterms:W3CDTF">2006-08-16T00:00:00Z</dcterms:created>
  <dcterms:modified xsi:type="dcterms:W3CDTF">2010-07-19T16:37:05Z</dcterms:modified>
</cp:coreProperties>
</file>